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Lst>
  <p:notesMasterIdLst>
    <p:notesMasterId r:id="rId40"/>
  </p:notesMasterIdLst>
  <p:sldIdLst>
    <p:sldId id="256" r:id="rId6"/>
    <p:sldId id="556" r:id="rId7"/>
    <p:sldId id="606" r:id="rId8"/>
    <p:sldId id="607" r:id="rId9"/>
    <p:sldId id="608" r:id="rId10"/>
    <p:sldId id="609" r:id="rId11"/>
    <p:sldId id="610" r:id="rId12"/>
    <p:sldId id="611" r:id="rId13"/>
    <p:sldId id="612" r:id="rId14"/>
    <p:sldId id="613" r:id="rId15"/>
    <p:sldId id="634" r:id="rId16"/>
    <p:sldId id="614" r:id="rId17"/>
    <p:sldId id="615" r:id="rId18"/>
    <p:sldId id="616" r:id="rId19"/>
    <p:sldId id="617" r:id="rId20"/>
    <p:sldId id="635" r:id="rId21"/>
    <p:sldId id="632" r:id="rId22"/>
    <p:sldId id="619" r:id="rId23"/>
    <p:sldId id="633" r:id="rId24"/>
    <p:sldId id="620" r:id="rId25"/>
    <p:sldId id="636" r:id="rId26"/>
    <p:sldId id="621" r:id="rId27"/>
    <p:sldId id="622" r:id="rId28"/>
    <p:sldId id="623" r:id="rId29"/>
    <p:sldId id="624" r:id="rId30"/>
    <p:sldId id="625" r:id="rId31"/>
    <p:sldId id="626" r:id="rId32"/>
    <p:sldId id="627" r:id="rId33"/>
    <p:sldId id="628" r:id="rId34"/>
    <p:sldId id="631" r:id="rId35"/>
    <p:sldId id="604" r:id="rId36"/>
    <p:sldId id="605" r:id="rId37"/>
    <p:sldId id="495" r:id="rId38"/>
    <p:sldId id="454" r:id="rId39"/>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14"/>
            <p14:sldId id="615"/>
            <p14:sldId id="616"/>
            <p14:sldId id="617"/>
            <p14:sldId id="635"/>
            <p14:sldId id="632"/>
            <p14:sldId id="619"/>
            <p14:sldId id="633"/>
            <p14:sldId id="620"/>
            <p14:sldId id="636"/>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72727"/>
    <a:srgbClr val="19396C"/>
    <a:srgbClr val="081C23"/>
    <a:srgbClr val="F15A29"/>
    <a:srgbClr val="92D050"/>
    <a:srgbClr val="AC75D5"/>
    <a:srgbClr val="7F498F"/>
    <a:srgbClr val="D5B8EA"/>
    <a:srgbClr val="007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0" autoAdjust="0"/>
    <p:restoredTop sz="68154" autoAdjust="0"/>
  </p:normalViewPr>
  <p:slideViewPr>
    <p:cSldViewPr snapToGrid="0">
      <p:cViewPr varScale="1">
        <p:scale>
          <a:sx n="75" d="100"/>
          <a:sy n="75" d="100"/>
        </p:scale>
        <p:origin x="2096" y="1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notesMaster" Target="notesMasters/notes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79" tIns="46640" rIns="93279" bIns="46640"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79" tIns="46640" rIns="93279" bIns="46640" rtlCol="0"/>
          <a:lstStyle>
            <a:lvl1pPr algn="r">
              <a:defRPr sz="1200"/>
            </a:lvl1pPr>
          </a:lstStyle>
          <a:p>
            <a:fld id="{9EB326D8-4C38-4835-91AB-B79CDC0B07B3}" type="datetimeFigureOut">
              <a:rPr lang="en-US" smtClean="0"/>
              <a:t>5/1/16</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79" tIns="46640" rIns="93279" bIns="46640"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79" tIns="46640" rIns="93279" bIns="4664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5"/>
            <a:ext cx="3041968" cy="466911"/>
          </a:xfrm>
          <a:prstGeom prst="rect">
            <a:avLst/>
          </a:prstGeom>
        </p:spPr>
        <p:txBody>
          <a:bodyPr vert="horz" lIns="93279" tIns="46640" rIns="93279" bIns="46640"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5"/>
            <a:ext cx="3041968" cy="466911"/>
          </a:xfrm>
          <a:prstGeom prst="rect">
            <a:avLst/>
          </a:prstGeom>
        </p:spPr>
        <p:txBody>
          <a:bodyPr vert="horz" lIns="93279" tIns="46640" rIns="93279" bIns="46640"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Presentation Objectives:</a:t>
            </a:r>
          </a:p>
          <a:p>
            <a:r>
              <a:rPr lang="en-US" dirty="0" smtClean="0"/>
              <a:t>This presentation provides an</a:t>
            </a:r>
            <a:r>
              <a:rPr lang="en-US" baseline="0" dirty="0" smtClean="0"/>
              <a:t> overview of how to design and deploy cloud solutions (unofficial term) on Azure. In addition to introduction of </a:t>
            </a:r>
            <a:r>
              <a:rPr lang="en-US" baseline="0" dirty="0" err="1" smtClean="0"/>
              <a:t>PaaS</a:t>
            </a:r>
            <a:r>
              <a:rPr lang="en-US" baseline="0" dirty="0" smtClean="0"/>
              <a:t> and Azure Resource Manager, this presentation also sets the context for all later sessions.</a:t>
            </a:r>
          </a:p>
          <a:p>
            <a:endParaRPr lang="en-US" baseline="0" dirty="0" smtClean="0"/>
          </a:p>
          <a:p>
            <a:r>
              <a:rPr lang="en-US" baseline="0" dirty="0" smtClean="0"/>
              <a:t>The theme of this session is the partnership between developers/ISVs and Azure. A successful service is a result of collaboration between the developer and Azure.</a:t>
            </a:r>
          </a:p>
          <a:p>
            <a:pPr marL="171450" indent="-171450">
              <a:buFont typeface="Arial" panose="020B0604020202020204" pitchFamily="34" charset="0"/>
              <a:buChar char="•"/>
            </a:pPr>
            <a:r>
              <a:rPr lang="en-US" baseline="0" dirty="0" smtClean="0"/>
              <a:t>You bring the code (app + infrastructure), Azure bring the resources</a:t>
            </a:r>
          </a:p>
          <a:p>
            <a:pPr marL="171450" indent="-171450">
              <a:buFont typeface="Arial" panose="020B0604020202020204" pitchFamily="34" charset="0"/>
              <a:buChar char="•"/>
            </a:pPr>
            <a:r>
              <a:rPr lang="en-US" baseline="0" dirty="0" smtClean="0"/>
              <a:t>Depends on the level of control/customization you want, you pick from the spectrum from </a:t>
            </a:r>
            <a:r>
              <a:rPr lang="en-US" baseline="0" dirty="0" err="1" smtClean="0"/>
              <a:t>IaaS</a:t>
            </a:r>
            <a:r>
              <a:rPr lang="en-US" baseline="0" dirty="0" smtClean="0"/>
              <a:t> to </a:t>
            </a:r>
            <a:r>
              <a:rPr lang="en-US" baseline="0" dirty="0" err="1" smtClean="0"/>
              <a:t>PaaS</a:t>
            </a:r>
            <a:r>
              <a:rPr lang="en-US" baseline="0" dirty="0" smtClean="0"/>
              <a:t> to SaaS.</a:t>
            </a:r>
          </a:p>
          <a:p>
            <a:pPr marL="171450" indent="-171450">
              <a:buFont typeface="Arial" panose="020B0604020202020204" pitchFamily="34" charset="0"/>
              <a:buChar char="•"/>
            </a:pPr>
            <a:r>
              <a:rPr lang="en-US" baseline="0" dirty="0" smtClean="0"/>
              <a:t>Azure provides supports for improved </a:t>
            </a:r>
            <a:r>
              <a:rPr lang="en-US" baseline="0" dirty="0" err="1" smtClean="0"/>
              <a:t>QoS</a:t>
            </a:r>
            <a:r>
              <a:rPr lang="en-US" baseline="0" dirty="0" smtClean="0"/>
              <a:t>, you leverage them to improve your service</a:t>
            </a:r>
          </a:p>
          <a:p>
            <a:endParaRPr lang="en-US" baseline="0" dirty="0" smtClean="0"/>
          </a:p>
          <a:p>
            <a:r>
              <a:rPr lang="en-US" b="1" baseline="0" dirty="0" smtClean="0"/>
              <a:t>Speaker Notes:</a:t>
            </a:r>
          </a:p>
          <a:p>
            <a:pPr marL="171450" indent="-171450">
              <a:buFont typeface="Arial" panose="020B0604020202020204" pitchFamily="34" charset="0"/>
              <a:buChar char="•"/>
            </a:pPr>
            <a:r>
              <a:rPr lang="en-US" baseline="0" dirty="0" smtClean="0"/>
              <a:t>It’s important to convey the idea that whether an application should be deployed on website or cloud service, </a:t>
            </a:r>
            <a:r>
              <a:rPr lang="en-US" baseline="0" dirty="0" err="1" smtClean="0"/>
              <a:t>PaaS</a:t>
            </a:r>
            <a:r>
              <a:rPr lang="en-US" baseline="0" dirty="0" smtClean="0"/>
              <a:t> or </a:t>
            </a:r>
            <a:r>
              <a:rPr lang="en-US" baseline="0" dirty="0" err="1" smtClean="0"/>
              <a:t>IaaS</a:t>
            </a:r>
            <a:r>
              <a:rPr lang="en-US" baseline="0" dirty="0" smtClean="0"/>
              <a:t> should not be an upfront architectural decision, but a choice. </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639" indent="-171639">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851" indent="-228851">
              <a:buAutoNum type="arabicPeriod"/>
            </a:pPr>
            <a:r>
              <a:rPr lang="en-US" baseline="0" dirty="0" smtClean="0"/>
              <a:t>User Blob Storage</a:t>
            </a:r>
          </a:p>
          <a:p>
            <a:pPr marL="228851" indent="-228851">
              <a:buAutoNum type="arabicPeriod"/>
            </a:pPr>
            <a:r>
              <a:rPr lang="en-US" baseline="0" dirty="0" smtClean="0"/>
              <a:t>If its configuration, use the service model files – which can be changed at runtime.</a:t>
            </a:r>
          </a:p>
          <a:p>
            <a:pPr marL="228851" indent="-228851">
              <a:buAutoNum type="arabicPeriod"/>
            </a:pPr>
            <a:endParaRPr lang="en-US" baseline="0" dirty="0" smtClean="0"/>
          </a:p>
          <a:p>
            <a:pPr marL="228851" indent="-228851"/>
            <a:r>
              <a:rPr lang="en-US" baseline="0" dirty="0" smtClean="0"/>
              <a:t>Inbound protocols are http(s) – outbound protocols are any TCP connection but NOT UDP.</a:t>
            </a:r>
          </a:p>
          <a:p>
            <a:pPr marL="228851" indent="-228851"/>
            <a:endParaRPr lang="en-US" dirty="0" smtClean="0"/>
          </a:p>
          <a:p>
            <a:pPr marL="228851" indent="-228851"/>
            <a:r>
              <a:rPr lang="en-US" b="1" dirty="0" smtClean="0"/>
              <a:t>Notes</a:t>
            </a:r>
          </a:p>
          <a:p>
            <a:pPr marL="228851" indent="-228851"/>
            <a:r>
              <a:rPr lang="en-US" b="0" dirty="0" smtClean="0"/>
              <a:t>http://msdn.microsoft.com/en-us/library/dd179341.aspx</a:t>
            </a:r>
          </a:p>
          <a:p>
            <a:pPr marL="228851" indent="-228851"/>
            <a:r>
              <a:rPr lang="en-US" b="0" dirty="0" smtClean="0"/>
              <a:t>http://blogs.msdn.com/b/carlosag/archive/2008/04/14/hostyourownwebserverusingiis7.aspx</a:t>
            </a:r>
          </a:p>
          <a:p>
            <a:pPr marL="228851" indent="-228851"/>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851" indent="-228851"/>
            <a:r>
              <a:rPr lang="en-US" b="1" dirty="0" smtClean="0"/>
              <a:t>Slide Objective</a:t>
            </a:r>
          </a:p>
          <a:p>
            <a:pPr marL="228851" indent="-228851">
              <a:buFont typeface="Arial" pitchFamily="34" charset="0"/>
              <a:buChar char="•"/>
            </a:pPr>
            <a:r>
              <a:rPr lang="en-US" b="0" dirty="0" smtClean="0"/>
              <a:t>Understand the 3 common patterns of worker roles</a:t>
            </a:r>
          </a:p>
          <a:p>
            <a:pPr marL="228851" indent="-228851">
              <a:buFont typeface="Arial" pitchFamily="34" charset="0"/>
              <a:buChar char="•"/>
            </a:pPr>
            <a:endParaRPr lang="en-US" b="0" dirty="0" smtClean="0"/>
          </a:p>
          <a:p>
            <a:pPr marL="228851" indent="-228851"/>
            <a:r>
              <a:rPr lang="en-US" b="1" dirty="0" smtClean="0"/>
              <a:t>Speaker Notes</a:t>
            </a:r>
          </a:p>
          <a:p>
            <a:pPr marL="228851" indent="-228851"/>
            <a:r>
              <a:rPr lang="en-US" b="0" dirty="0" smtClean="0"/>
              <a:t>Pattern 1 – Polling</a:t>
            </a:r>
          </a:p>
          <a:p>
            <a:pPr marL="228851" indent="-228851"/>
            <a:r>
              <a:rPr lang="en-US" b="0" dirty="0" smtClean="0"/>
              <a:t>	Worker role polls a</a:t>
            </a:r>
            <a:r>
              <a:rPr lang="en-US" b="0" baseline="0" dirty="0" smtClean="0"/>
              <a:t> Queue</a:t>
            </a:r>
          </a:p>
          <a:p>
            <a:pPr marL="228851" indent="-228851"/>
            <a:r>
              <a:rPr lang="en-US" b="0" baseline="0" dirty="0" smtClean="0"/>
              <a:t>	Pops message</a:t>
            </a:r>
          </a:p>
          <a:p>
            <a:pPr marL="228851" indent="-228851"/>
            <a:r>
              <a:rPr lang="en-US" b="0" baseline="0" dirty="0" smtClean="0"/>
              <a:t>	Performs work</a:t>
            </a:r>
          </a:p>
          <a:p>
            <a:pPr marL="228851" indent="-228851"/>
            <a:r>
              <a:rPr lang="en-US" b="0" baseline="0" dirty="0" smtClean="0"/>
              <a:t>	Polls queue again</a:t>
            </a:r>
          </a:p>
          <a:p>
            <a:pPr marL="228851" indent="-228851"/>
            <a:endParaRPr lang="en-US" b="0" baseline="0" dirty="0" smtClean="0"/>
          </a:p>
          <a:p>
            <a:pPr marL="228851" indent="-228851"/>
            <a:r>
              <a:rPr lang="en-US" b="0" baseline="0" dirty="0" smtClean="0"/>
              <a:t>Pattern 2</a:t>
            </a:r>
          </a:p>
          <a:p>
            <a:pPr marL="228851" indent="-228851"/>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851" indent="-228851"/>
            <a:endParaRPr lang="en-US" b="0" baseline="0" dirty="0" smtClean="0"/>
          </a:p>
          <a:p>
            <a:pPr marL="228851" indent="-228851"/>
            <a:r>
              <a:rPr lang="en-US" b="0" baseline="0" dirty="0" smtClean="0"/>
              <a:t>Pattern 3</a:t>
            </a:r>
          </a:p>
          <a:p>
            <a:pPr marL="228851" indent="-228851"/>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851" indent="-228851"/>
            <a:r>
              <a:rPr lang="en-US" b="0" baseline="0" dirty="0" smtClean="0"/>
              <a:t>	E.g. Running a database server</a:t>
            </a:r>
            <a:endParaRPr lang="en-US" b="0" dirty="0" smtClean="0"/>
          </a:p>
          <a:p>
            <a:pPr marL="228851" indent="-228851"/>
            <a:endParaRPr lang="en-US" b="1" dirty="0" smtClean="0"/>
          </a:p>
          <a:p>
            <a:pPr marL="228851" indent="-228851"/>
            <a:r>
              <a:rPr lang="en-US" b="1" dirty="0" smtClean="0"/>
              <a:t>Notes</a:t>
            </a:r>
          </a:p>
          <a:p>
            <a:pPr marL="228851" indent="-228851"/>
            <a:r>
              <a:rPr lang="en-US" b="0" dirty="0" smtClean="0"/>
              <a:t>http://blog.smarx.com/posts/build-your-own-web-role-running-hosted-web-core-in-windows-azure</a:t>
            </a:r>
          </a:p>
          <a:p>
            <a:pPr marL="228851" indent="-228851"/>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851" indent="-228851"/>
            <a:r>
              <a:rPr lang="en-US" b="1" dirty="0" smtClean="0"/>
              <a:t>Slide Objective</a:t>
            </a:r>
          </a:p>
          <a:p>
            <a:pPr marL="228851" indent="-228851">
              <a:buFont typeface="Arial" pitchFamily="34" charset="0"/>
              <a:buChar char="•"/>
            </a:pPr>
            <a:r>
              <a:rPr lang="en-US" b="0" dirty="0" smtClean="0"/>
              <a:t>Understand the 3 common patterns of worker roles</a:t>
            </a:r>
          </a:p>
          <a:p>
            <a:pPr marL="228851" indent="-228851">
              <a:buFont typeface="Arial" pitchFamily="34" charset="0"/>
              <a:buChar char="•"/>
            </a:pPr>
            <a:endParaRPr lang="en-US" b="0" dirty="0" smtClean="0"/>
          </a:p>
          <a:p>
            <a:pPr marL="228851" indent="-228851"/>
            <a:r>
              <a:rPr lang="en-US" b="1" dirty="0" smtClean="0"/>
              <a:t>Speaker Notes</a:t>
            </a:r>
          </a:p>
          <a:p>
            <a:pPr marL="228851" indent="-228851"/>
            <a:r>
              <a:rPr lang="en-US" b="0" dirty="0" smtClean="0"/>
              <a:t>Pattern 1 – Polling</a:t>
            </a:r>
          </a:p>
          <a:p>
            <a:pPr marL="228851" indent="-228851"/>
            <a:r>
              <a:rPr lang="en-US" b="0" dirty="0" smtClean="0"/>
              <a:t>	Worker role polls a</a:t>
            </a:r>
            <a:r>
              <a:rPr lang="en-US" b="0" baseline="0" dirty="0" smtClean="0"/>
              <a:t> Queue</a:t>
            </a:r>
          </a:p>
          <a:p>
            <a:pPr marL="228851" indent="-228851"/>
            <a:r>
              <a:rPr lang="en-US" b="0" baseline="0" dirty="0" smtClean="0"/>
              <a:t>	Pops message</a:t>
            </a:r>
          </a:p>
          <a:p>
            <a:pPr marL="228851" indent="-228851"/>
            <a:r>
              <a:rPr lang="en-US" b="0" baseline="0" dirty="0" smtClean="0"/>
              <a:t>	Performs work</a:t>
            </a:r>
          </a:p>
          <a:p>
            <a:pPr marL="228851" indent="-228851"/>
            <a:r>
              <a:rPr lang="en-US" b="0" baseline="0" dirty="0" smtClean="0"/>
              <a:t>	Polls queue again</a:t>
            </a:r>
          </a:p>
          <a:p>
            <a:pPr marL="228851" indent="-228851"/>
            <a:endParaRPr lang="en-US" b="0" baseline="0" dirty="0" smtClean="0"/>
          </a:p>
          <a:p>
            <a:pPr marL="228851" indent="-228851"/>
            <a:r>
              <a:rPr lang="en-US" b="0" baseline="0" dirty="0" smtClean="0"/>
              <a:t>Pattern 2</a:t>
            </a:r>
          </a:p>
          <a:p>
            <a:pPr marL="228851" indent="-228851"/>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851" indent="-228851"/>
            <a:endParaRPr lang="en-US" b="0" baseline="0" dirty="0" smtClean="0"/>
          </a:p>
          <a:p>
            <a:pPr marL="228851" indent="-228851"/>
            <a:r>
              <a:rPr lang="en-US" b="0" baseline="0" dirty="0" smtClean="0"/>
              <a:t>Pattern 3</a:t>
            </a:r>
          </a:p>
          <a:p>
            <a:pPr marL="228851" indent="-228851"/>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851" indent="-228851"/>
            <a:r>
              <a:rPr lang="en-US" b="0" baseline="0" dirty="0" smtClean="0"/>
              <a:t>	E.g. Running a database server</a:t>
            </a:r>
            <a:endParaRPr lang="en-US" b="0" dirty="0" smtClean="0"/>
          </a:p>
          <a:p>
            <a:pPr marL="228851" indent="-228851"/>
            <a:endParaRPr lang="en-US" b="1" dirty="0" smtClean="0"/>
          </a:p>
          <a:p>
            <a:pPr marL="228851" indent="-228851"/>
            <a:r>
              <a:rPr lang="en-US" b="1" dirty="0" smtClean="0"/>
              <a:t>Notes</a:t>
            </a:r>
          </a:p>
          <a:p>
            <a:pPr marL="228851" indent="-228851"/>
            <a:r>
              <a:rPr lang="en-US" b="0" dirty="0" smtClean="0"/>
              <a:t>http://blog.smarx.com/posts/build-your-own-web-role-running-hosted-web-core-in-windows-azure</a:t>
            </a:r>
          </a:p>
          <a:p>
            <a:pPr marL="228851" indent="-228851"/>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639" indent="-171639">
              <a:buFont typeface="Arial" pitchFamily="34" charset="0"/>
              <a:buChar char="•"/>
            </a:pPr>
            <a:r>
              <a:rPr lang="en-US" baseline="0" dirty="0" smtClean="0"/>
              <a:t>The Service model defines the shape of a service- </a:t>
            </a:r>
          </a:p>
          <a:p>
            <a:pPr marL="384854" lvl="1" indent="-171639">
              <a:buFont typeface="Arial" pitchFamily="34" charset="0"/>
              <a:buChar char="•"/>
            </a:pPr>
            <a:r>
              <a:rPr lang="en-US" baseline="0" dirty="0" smtClean="0"/>
              <a:t>the Roles it will have</a:t>
            </a:r>
          </a:p>
          <a:p>
            <a:pPr marL="384854" lvl="1" indent="-171639">
              <a:buFont typeface="Arial" pitchFamily="34" charset="0"/>
              <a:buChar char="•"/>
            </a:pPr>
            <a:r>
              <a:rPr lang="en-US" baseline="0" dirty="0" smtClean="0"/>
              <a:t>endpoints it will listen on</a:t>
            </a:r>
          </a:p>
          <a:p>
            <a:pPr marL="384854" lvl="1" indent="-171639">
              <a:buFont typeface="Arial" pitchFamily="34" charset="0"/>
              <a:buChar char="•"/>
            </a:pPr>
            <a:r>
              <a:rPr lang="en-US" baseline="0" dirty="0" smtClean="0"/>
              <a:t>Types of VMs that will be run</a:t>
            </a:r>
          </a:p>
          <a:p>
            <a:pPr marL="384854" lvl="1" indent="-171639">
              <a:buFont typeface="Arial" pitchFamily="34" charset="0"/>
              <a:buChar char="•"/>
            </a:pPr>
            <a:endParaRPr lang="en-US" baseline="0" dirty="0" smtClean="0"/>
          </a:p>
          <a:p>
            <a:pPr marL="171639" indent="-171639">
              <a:buFont typeface="Arial" pitchFamily="34" charset="0"/>
              <a:buChar char="•"/>
            </a:pPr>
            <a:r>
              <a:rPr lang="en-US" baseline="0" dirty="0" smtClean="0"/>
              <a:t>At runtime each Role will run at a given scale</a:t>
            </a:r>
          </a:p>
          <a:p>
            <a:pPr marL="384854" lvl="1" indent="-171639">
              <a:buFont typeface="Arial" pitchFamily="34" charset="0"/>
              <a:buChar char="•"/>
            </a:pPr>
            <a:r>
              <a:rPr lang="en-US" baseline="0" dirty="0" smtClean="0"/>
              <a:t>Specifically each role will be deployed onto and executed on one or more VMs</a:t>
            </a:r>
          </a:p>
          <a:p>
            <a:pPr marL="384854" lvl="1" indent="-171639">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a:t>
            </a:r>
          </a:p>
          <a:p>
            <a:r>
              <a:rPr lang="en-US" b="0" dirty="0" smtClean="0"/>
              <a:t>Understand deploying a Cloud</a:t>
            </a:r>
            <a:r>
              <a:rPr lang="en-US" b="0" baseline="0" dirty="0" smtClean="0"/>
              <a:t> Service</a:t>
            </a:r>
          </a:p>
          <a:p>
            <a:endParaRPr lang="en-US" b="0" dirty="0" smtClean="0"/>
          </a:p>
          <a:p>
            <a:r>
              <a:rPr lang="en-US" dirty="0" smtClean="0"/>
              <a:t>Speaker</a:t>
            </a:r>
            <a:r>
              <a:rPr lang="en-US" baseline="0" dirty="0" smtClean="0"/>
              <a:t> notes:</a:t>
            </a:r>
          </a:p>
          <a:p>
            <a:pPr defTabSz="915406">
              <a:defRPr/>
            </a:pPr>
            <a:endParaRPr lang="en-US" b="0" baseline="0" dirty="0" smtClean="0"/>
          </a:p>
          <a:p>
            <a:pPr defTabSz="915406">
              <a:defRPr/>
            </a:pPr>
            <a:r>
              <a:rPr lang="en-US" b="0" baseline="0" dirty="0" smtClean="0"/>
              <a:t>Reemphasize that application is made up of application code and infrastructure code. Every Role instance is configured identically and deployed with same application code allowing for scale, resiliency and consistent deployment experience. </a:t>
            </a:r>
          </a:p>
          <a:p>
            <a:pPr defTabSz="915406">
              <a:defRPr/>
            </a:pPr>
            <a:endParaRPr lang="en-US" baseline="0" dirty="0" smtClean="0"/>
          </a:p>
          <a:p>
            <a:pPr marL="171639" indent="-171639">
              <a:buFont typeface="Wingdings" panose="05000000000000000000" pitchFamily="2" charset="2"/>
              <a:buChar char="§"/>
            </a:pPr>
            <a:r>
              <a:rPr lang="en-US" baseline="0" dirty="0" smtClean="0"/>
              <a:t>Explain as a </a:t>
            </a:r>
            <a:r>
              <a:rPr lang="en-US" baseline="0" dirty="0" err="1" smtClean="0"/>
              <a:t>DevOp</a:t>
            </a:r>
            <a:r>
              <a:rPr lang="en-US" baseline="0" dirty="0" smtClean="0"/>
              <a:t> you describe infrastructure, shape and scale in the .</a:t>
            </a:r>
            <a:r>
              <a:rPr lang="en-US" baseline="0" dirty="0" err="1" smtClean="0"/>
              <a:t>csdef</a:t>
            </a:r>
            <a:r>
              <a:rPr lang="en-US" baseline="0" dirty="0" smtClean="0"/>
              <a:t> and .</a:t>
            </a:r>
            <a:r>
              <a:rPr lang="en-US" baseline="0" dirty="0" err="1" smtClean="0"/>
              <a:t>cscfg</a:t>
            </a:r>
            <a:r>
              <a:rPr lang="en-US" baseline="0" dirty="0" smtClean="0"/>
              <a:t> files.</a:t>
            </a:r>
          </a:p>
          <a:p>
            <a:pPr marL="171639" indent="-171639">
              <a:buFont typeface="Wingdings" panose="05000000000000000000" pitchFamily="2" charset="2"/>
              <a:buChar char="§"/>
            </a:pPr>
            <a:r>
              <a:rPr lang="en-US" baseline="0" dirty="0" smtClean="0"/>
              <a:t>Package application code with *.</a:t>
            </a:r>
            <a:r>
              <a:rPr lang="en-US" baseline="0" dirty="0" err="1" smtClean="0"/>
              <a:t>csdef</a:t>
            </a:r>
            <a:r>
              <a:rPr lang="en-US" baseline="0" dirty="0" smtClean="0"/>
              <a:t> in to a *.</a:t>
            </a:r>
            <a:r>
              <a:rPr lang="en-US" baseline="0" dirty="0" err="1" smtClean="0"/>
              <a:t>cspkg</a:t>
            </a:r>
            <a:r>
              <a:rPr lang="en-US" baseline="0" dirty="0" smtClean="0"/>
              <a:t> zip file.</a:t>
            </a:r>
          </a:p>
          <a:p>
            <a:pPr marL="171639" indent="-171639">
              <a:buFont typeface="Wingdings" panose="05000000000000000000" pitchFamily="2" charset="2"/>
              <a:buChar char="§"/>
            </a:pPr>
            <a:r>
              <a:rPr lang="en-US" baseline="0" dirty="0" smtClean="0"/>
              <a:t>Upload .</a:t>
            </a:r>
            <a:r>
              <a:rPr lang="en-US" baseline="0" dirty="0" err="1" smtClean="0"/>
              <a:t>cspkg</a:t>
            </a:r>
            <a:r>
              <a:rPr lang="en-US" baseline="0" dirty="0" smtClean="0"/>
              <a:t> file with .</a:t>
            </a:r>
            <a:r>
              <a:rPr lang="en-US" baseline="0" dirty="0" err="1" smtClean="0"/>
              <a:t>cscfg</a:t>
            </a:r>
            <a:r>
              <a:rPr lang="en-US" baseline="0" dirty="0" smtClean="0"/>
              <a:t> file via Azure portal, Visual Studio or PowerShell.</a:t>
            </a:r>
          </a:p>
          <a:p>
            <a:pPr marL="171639" indent="-171639">
              <a:buFont typeface="Wingdings" panose="05000000000000000000" pitchFamily="2" charset="2"/>
              <a:buChar char="§"/>
            </a:pPr>
            <a:r>
              <a:rPr lang="en-US" baseline="0" dirty="0" smtClean="0"/>
              <a:t>Azure provisions the infrastructure with each Role instance VM configured identically and  deployed with same application code.</a:t>
            </a:r>
          </a:p>
          <a:p>
            <a:pPr marL="171639" indent="-171639">
              <a:buFont typeface="Wingdings" panose="05000000000000000000" pitchFamily="2" charset="2"/>
              <a:buChar char="§"/>
            </a:pPr>
            <a:r>
              <a:rPr lang="en-US" baseline="0" dirty="0" smtClean="0"/>
              <a:t>Package can be deployed to staging or production site and VIP swapped to accomplish continuous deployment.</a:t>
            </a:r>
          </a:p>
          <a:p>
            <a:pPr marL="171639" indent="-171639">
              <a:buFont typeface="Wingdings" panose="05000000000000000000" pitchFamily="2" charset="2"/>
              <a:buChar char="§"/>
            </a:pPr>
            <a:r>
              <a:rPr lang="en-US" b="0" baseline="0" dirty="0" smtClean="0"/>
              <a:t>Deploying to Cloud Service essentially captures the DevOps mindset.</a:t>
            </a:r>
            <a:br>
              <a:rPr lang="en-US" b="0" baseline="0" dirty="0" smtClean="0"/>
            </a:b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4087004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kjhgjkgjhk</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Demo:</a:t>
            </a:r>
          </a:p>
          <a:p>
            <a:pPr marL="171639" indent="-171639">
              <a:buFont typeface="Arial" panose="020B0604020202020204" pitchFamily="34" charset="0"/>
              <a:buChar char="•"/>
            </a:pPr>
            <a:r>
              <a:rPr lang="en-US" dirty="0"/>
              <a:t>Create a Hello World Cloud Service.</a:t>
            </a:r>
          </a:p>
          <a:p>
            <a:pPr lvl="0"/>
            <a:endParaRPr lang="en-US" dirty="0"/>
          </a:p>
          <a:p>
            <a:pPr lvl="0"/>
            <a:r>
              <a:rPr lang="en-US" b="1" dirty="0"/>
              <a:t>Steps:</a:t>
            </a:r>
          </a:p>
          <a:p>
            <a:pPr marL="228851" indent="-228851">
              <a:buFont typeface="Arial" panose="020B0604020202020204" pitchFamily="34" charset="0"/>
              <a:buAutoNum type="arabicPeriod"/>
            </a:pPr>
            <a:r>
              <a:rPr lang="en-US" dirty="0"/>
              <a:t>Create a Cloud Service with a Web Role and Worker Role (with SB queue).</a:t>
            </a:r>
          </a:p>
          <a:p>
            <a:pPr marL="228851" indent="-228851">
              <a:buFont typeface="Arial" panose="020B0604020202020204" pitchFamily="34" charset="0"/>
              <a:buAutoNum type="arabicPeriod"/>
            </a:pPr>
            <a:r>
              <a:rPr lang="en-US" dirty="0"/>
              <a:t>Launch, explain local emulator.</a:t>
            </a:r>
          </a:p>
          <a:p>
            <a:pPr marL="228851" indent="-228851">
              <a:buFont typeface="Arial" panose="020B0604020202020204" pitchFamily="34" charset="0"/>
              <a:buAutoNum type="arabicPeriod"/>
            </a:pPr>
            <a:r>
              <a:rPr lang="en-US"/>
              <a:t>Show publish menu.</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26</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one or more </a:t>
            </a:r>
            <a:r>
              <a:rPr lang="en-US" b="0" dirty="0" smtClean="0"/>
              <a:t>following options for Microsoft</a:t>
            </a:r>
            <a:r>
              <a:rPr lang="en-US" b="0" baseline="0" dirty="0" smtClean="0"/>
              <a:t> Azure S</a:t>
            </a:r>
            <a:r>
              <a:rPr lang="en-US" b="0" dirty="0" smtClean="0"/>
              <a:t>torage redundancy:</a:t>
            </a:r>
            <a:r>
              <a:rPr lang="en-US" b="0" baseline="0" dirty="0" smtClean="0"/>
              <a:t> </a:t>
            </a:r>
            <a:r>
              <a:rPr lang="en-US" b="0" dirty="0" smtClean="0"/>
              <a:t>LRS, GRS and</a:t>
            </a:r>
            <a:r>
              <a:rPr lang="en-US" b="0" baseline="0" dirty="0" smtClean="0"/>
              <a:t> </a:t>
            </a:r>
            <a:r>
              <a:rPr lang="en-US" b="0" dirty="0" smtClean="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how</a:t>
            </a:r>
            <a:r>
              <a:rPr lang="en-US" b="0" baseline="0" dirty="0" smtClean="0"/>
              <a:t> </a:t>
            </a:r>
            <a:r>
              <a:rPr lang="en-US" b="0" dirty="0" smtClean="0"/>
              <a:t>Standard</a:t>
            </a:r>
            <a:r>
              <a:rPr lang="en-US" b="0" baseline="0" dirty="0" smtClean="0"/>
              <a:t> and Active Geo-Replication i</a:t>
            </a:r>
            <a:r>
              <a:rPr lang="en-US" sz="1200" b="0" i="0" kern="1200" dirty="0" smtClean="0">
                <a:solidFill>
                  <a:schemeClr val="tx1"/>
                </a:solidFill>
                <a:effectLst/>
                <a:latin typeface="+mn-lt"/>
                <a:ea typeface="+mn-ea"/>
                <a:cs typeface="+mn-cs"/>
              </a:rPr>
              <a:t>mplements a mechanism to provide Azure SQL database redundancy.</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Explain various</a:t>
            </a:r>
            <a:r>
              <a:rPr lang="en-US" sz="1200" b="0" i="0" kern="1200" baseline="0" dirty="0" smtClean="0">
                <a:solidFill>
                  <a:schemeClr val="tx1"/>
                </a:solidFill>
                <a:effectLst/>
                <a:latin typeface="+mn-lt"/>
                <a:ea typeface="+mn-ea"/>
                <a:cs typeface="+mn-cs"/>
              </a:rPr>
              <a:t> cache services available in Microsoft Azure; </a:t>
            </a:r>
            <a:r>
              <a:rPr lang="en-US" sz="1200" b="0" i="0" kern="1200" dirty="0" smtClean="0">
                <a:solidFill>
                  <a:schemeClr val="tx1"/>
                </a:solidFill>
                <a:effectLst/>
                <a:latin typeface="+mn-lt"/>
                <a:ea typeface="+mn-ea"/>
                <a:cs typeface="+mn-cs"/>
              </a:rPr>
              <a:t>High availability option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In-Role Cache</a:t>
            </a:r>
            <a:r>
              <a:rPr lang="en-US" sz="1200" b="0" i="0" kern="1200" baseline="0" dirty="0" smtClean="0">
                <a:solidFill>
                  <a:schemeClr val="tx1"/>
                </a:solidFill>
                <a:effectLst/>
                <a:latin typeface="+mn-lt"/>
                <a:ea typeface="+mn-ea"/>
                <a:cs typeface="+mn-cs"/>
              </a:rPr>
              <a:t> available in Cloud Service. </a:t>
            </a:r>
            <a:r>
              <a:rPr lang="en-US" sz="1200" b="0" i="0" kern="1200" dirty="0" err="1" smtClean="0">
                <a:solidFill>
                  <a:schemeClr val="tx1"/>
                </a:solidFill>
                <a:effectLst/>
                <a:latin typeface="+mn-lt"/>
                <a:ea typeface="+mn-ea"/>
                <a:cs typeface="+mn-cs"/>
              </a:rPr>
              <a:t>Redis</a:t>
            </a:r>
            <a:r>
              <a:rPr lang="en-US" sz="1200" b="0" i="0" kern="1200" dirty="0" smtClean="0">
                <a:solidFill>
                  <a:schemeClr val="tx1"/>
                </a:solidFill>
                <a:effectLst/>
                <a:latin typeface="+mn-lt"/>
                <a:ea typeface="+mn-ea"/>
                <a:cs typeface="+mn-cs"/>
              </a:rPr>
              <a:t> Cache</a:t>
            </a:r>
            <a:r>
              <a:rPr lang="en-US" sz="1200" b="0" i="0" kern="1200" baseline="0" dirty="0" smtClean="0">
                <a:solidFill>
                  <a:schemeClr val="tx1"/>
                </a:solidFill>
                <a:effectLst/>
                <a:latin typeface="+mn-lt"/>
                <a:ea typeface="+mn-ea"/>
                <a:cs typeface="+mn-cs"/>
              </a:rPr>
              <a:t> is  also available as a </a:t>
            </a:r>
            <a:r>
              <a:rPr lang="en-US" sz="1200" b="0" i="0" kern="1200" dirty="0" smtClean="0">
                <a:solidFill>
                  <a:schemeClr val="tx1"/>
                </a:solidFill>
                <a:effectLst/>
                <a:latin typeface="+mn-lt"/>
                <a:ea typeface="+mn-ea"/>
                <a:cs typeface="+mn-cs"/>
              </a:rPr>
              <a:t>high availability standalone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cache</a:t>
            </a:r>
            <a:r>
              <a:rPr lang="en-US" sz="1200" b="0" i="0" kern="1200" baseline="0" dirty="0" smtClean="0">
                <a:solidFill>
                  <a:schemeClr val="tx1"/>
                </a:solidFill>
                <a:effectLst/>
                <a:latin typeface="+mn-lt"/>
                <a:ea typeface="+mn-ea"/>
                <a:cs typeface="+mn-cs"/>
              </a:rPr>
              <a:t> service  if you </a:t>
            </a:r>
            <a:r>
              <a:rPr lang="en-US" sz="1200" b="0" i="0" kern="1200" dirty="0" smtClean="0">
                <a:solidFill>
                  <a:schemeClr val="tx1"/>
                </a:solidFill>
                <a:effectLst/>
                <a:latin typeface="+mn-lt"/>
                <a:ea typeface="+mn-ea"/>
                <a:cs typeface="+mn-cs"/>
              </a:rPr>
              <a:t>choose the standard cache offering SKU which has a 99.9% SLA.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r>
              <a:rPr lang="en-US" sz="1200" dirty="0" smtClean="0"/>
              <a:t>Explain how</a:t>
            </a:r>
            <a:r>
              <a:rPr lang="en-US" sz="1200" baseline="0" dirty="0" smtClean="0"/>
              <a:t> h</a:t>
            </a:r>
            <a:r>
              <a:rPr lang="en-US" sz="1200" dirty="0" smtClean="0"/>
              <a:t>igh</a:t>
            </a:r>
            <a:r>
              <a:rPr lang="en-US" sz="1200" baseline="0" dirty="0" smtClean="0"/>
              <a:t> availability is achieved through automatic load-balanced m</a:t>
            </a:r>
            <a:r>
              <a:rPr lang="en-US" sz="1200" dirty="0" smtClean="0"/>
              <a:t>ulti-instance</a:t>
            </a:r>
            <a:r>
              <a:rPr lang="en-US" sz="1200" baseline="0" dirty="0" smtClean="0"/>
              <a:t> App Service applications, </a:t>
            </a:r>
            <a:r>
              <a:rPr lang="en-US" sz="1200" dirty="0" smtClean="0">
                <a:solidFill>
                  <a:schemeClr val="accent2">
                    <a:lumMod val="60000"/>
                    <a:lumOff val="40000"/>
                  </a:schemeClr>
                </a:solidFill>
              </a:rPr>
              <a:t>Cloud Service</a:t>
            </a:r>
            <a:r>
              <a:rPr lang="en-US" sz="1200" baseline="0" dirty="0" smtClean="0">
                <a:solidFill>
                  <a:schemeClr val="accent2">
                    <a:lumMod val="60000"/>
                    <a:lumOff val="40000"/>
                  </a:schemeClr>
                </a:solidFill>
              </a:rPr>
              <a:t> and </a:t>
            </a:r>
            <a:r>
              <a:rPr lang="en-US" sz="1200" dirty="0" smtClean="0">
                <a:solidFill>
                  <a:schemeClr val="accent2">
                    <a:lumMod val="60000"/>
                    <a:lumOff val="40000"/>
                  </a:schemeClr>
                </a:solidFill>
              </a:rPr>
              <a:t>Virtual Machines.</a:t>
            </a:r>
          </a:p>
          <a:p>
            <a:endParaRPr lang="en-US" sz="1200" dirty="0" smtClean="0">
              <a:solidFill>
                <a:schemeClr val="accent2">
                  <a:lumMod val="60000"/>
                  <a:lumOff val="40000"/>
                </a:schemeClr>
              </a:solidFill>
            </a:endParaRPr>
          </a:p>
          <a:p>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5/1/16 6:49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Speaker</a:t>
            </a:r>
            <a:r>
              <a:rPr lang="en-US" sz="1200" b="0" i="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a:t>
            </a:r>
            <a:r>
              <a:rPr lang="en-US" sz="1200" baseline="0" dirty="0" smtClean="0">
                <a:solidFill>
                  <a:schemeClr val="accent2">
                    <a:lumMod val="60000"/>
                    <a:lumOff val="40000"/>
                  </a:schemeClr>
                </a:solidFill>
              </a:rPr>
              <a:t> how Fabric Controller(FC) initiates a</a:t>
            </a:r>
            <a:r>
              <a:rPr lang="en-US" sz="1200" dirty="0" smtClean="0">
                <a:solidFill>
                  <a:schemeClr val="accent2">
                    <a:lumMod val="60000"/>
                    <a:lumOff val="40000"/>
                  </a:schemeClr>
                </a:solidFill>
              </a:rPr>
              <a:t>uto</a:t>
            </a:r>
            <a:r>
              <a:rPr lang="en-US" sz="1200" dirty="0" smtClean="0">
                <a:solidFill>
                  <a:srgbClr val="FFC000"/>
                </a:solidFill>
              </a:rPr>
              <a:t> </a:t>
            </a:r>
            <a:r>
              <a:rPr lang="en-US" sz="1200" dirty="0" smtClean="0">
                <a:solidFill>
                  <a:schemeClr val="accent2">
                    <a:lumMod val="60000"/>
                    <a:lumOff val="40000"/>
                  </a:schemeClr>
                </a:solidFill>
              </a:rPr>
              <a:t>recovery</a:t>
            </a:r>
            <a:r>
              <a:rPr lang="en-US" sz="1200" dirty="0" smtClean="0">
                <a:solidFill>
                  <a:srgbClr val="FFC000"/>
                </a:solidFill>
              </a:rPr>
              <a:t> </a:t>
            </a:r>
            <a:r>
              <a:rPr lang="en-US" sz="1200" dirty="0" smtClean="0"/>
              <a:t>of crashed</a:t>
            </a:r>
            <a:r>
              <a:rPr lang="en-US" sz="1200" baseline="0" dirty="0" smtClean="0"/>
              <a:t> or </a:t>
            </a:r>
            <a:r>
              <a:rPr lang="en-US" sz="1200" dirty="0" smtClean="0"/>
              <a:t>nonresponsive instances; </a:t>
            </a:r>
            <a:r>
              <a:rPr lang="en-US" sz="1200" kern="1200" dirty="0" smtClean="0">
                <a:solidFill>
                  <a:schemeClr val="tx1"/>
                </a:solidFill>
                <a:effectLst/>
                <a:latin typeface="+mn-lt"/>
                <a:ea typeface="+mn-ea"/>
                <a:cs typeface="+mn-cs"/>
              </a:rPr>
              <a:t>The FC monitors role instances, virtual and physical machines and initiates recovery action if any one of them deemed unhealthy. A Recovery action includes restarting a role instance, recycling a virtual machine or performing reboot of a physical machine.  Virtual machines running in a defective physical machine are recovered to another healthy server.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a:t>
            </a:r>
            <a:r>
              <a:rPr lang="en-US" sz="1200" baseline="0" dirty="0" smtClean="0">
                <a:solidFill>
                  <a:schemeClr val="accent2">
                    <a:lumMod val="60000"/>
                    <a:lumOff val="40000"/>
                  </a:schemeClr>
                </a:solidFill>
              </a:rPr>
              <a:t> HA through f</a:t>
            </a:r>
            <a:r>
              <a:rPr lang="en-US" sz="1200" dirty="0" smtClean="0">
                <a:solidFill>
                  <a:schemeClr val="accent2">
                    <a:lumMod val="60000"/>
                    <a:lumOff val="40000"/>
                  </a:schemeClr>
                </a:solidFill>
              </a:rPr>
              <a:t>ault</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a:t>
            </a:r>
            <a:r>
              <a:rPr lang="en-US" sz="1200" dirty="0" smtClean="0"/>
              <a:t>to scatter instances across racks.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Explain</a:t>
            </a:r>
            <a:r>
              <a:rPr lang="en-US" sz="1200" b="0" i="0" kern="1200" baseline="0" dirty="0" smtClean="0">
                <a:solidFill>
                  <a:schemeClr val="tx1"/>
                </a:solidFill>
                <a:effectLst/>
                <a:latin typeface="+mn-lt"/>
                <a:ea typeface="+mn-ea"/>
                <a:cs typeface="+mn-cs"/>
              </a:rPr>
              <a:t> HA through </a:t>
            </a:r>
            <a:r>
              <a:rPr lang="en-US" sz="1200" b="0" i="0" kern="1200" dirty="0" smtClean="0">
                <a:solidFill>
                  <a:schemeClr val="tx1"/>
                </a:solidFill>
                <a:effectLst/>
                <a:latin typeface="+mn-lt"/>
                <a:ea typeface="+mn-ea"/>
                <a:cs typeface="+mn-cs"/>
              </a:rPr>
              <a:t>availability sets;</a:t>
            </a:r>
            <a:r>
              <a:rPr lang="en-US" sz="1200" b="0" i="0" kern="1200" baseline="0" dirty="0" smtClean="0">
                <a:solidFill>
                  <a:schemeClr val="tx1"/>
                </a:solidFill>
                <a:effectLst/>
                <a:latin typeface="+mn-lt"/>
                <a:ea typeface="+mn-ea"/>
                <a:cs typeface="+mn-cs"/>
              </a:rPr>
              <a:t> p</a:t>
            </a:r>
            <a:r>
              <a:rPr lang="en-US" sz="1200" b="0" i="0" kern="1200" dirty="0" smtClean="0">
                <a:solidFill>
                  <a:schemeClr val="tx1"/>
                </a:solidFill>
                <a:effectLst/>
                <a:latin typeface="+mn-lt"/>
                <a:ea typeface="+mn-ea"/>
                <a:cs typeface="+mn-cs"/>
              </a:rPr>
              <a:t>utting two or more VMs in availability sets guarantees that your VMs are spread across multiple racks in the Windows Azure Data Centers for redundancy</a:t>
            </a:r>
            <a:r>
              <a:rPr lang="en-US" sz="1200" b="0" i="0" kern="1200" baseline="0" dirty="0" smtClean="0">
                <a:solidFill>
                  <a:schemeClr val="tx1"/>
                </a:solidFill>
                <a:effectLst/>
                <a:latin typeface="+mn-lt"/>
                <a:ea typeface="+mn-ea"/>
                <a:cs typeface="+mn-cs"/>
              </a:rPr>
              <a:t> and hence making your service highly available</a:t>
            </a:r>
            <a:r>
              <a:rPr lang="en-US" sz="1200" b="0" i="0" kern="1200" dirty="0" smtClean="0">
                <a:solidFill>
                  <a:schemeClr val="tx1"/>
                </a:solidFill>
                <a:effectLst/>
                <a:latin typeface="+mn-lt"/>
                <a:ea typeface="+mn-ea"/>
                <a:cs typeface="+mn-cs"/>
              </a:rPr>
              <a:t>. Without availability sets the FC would have no idea that two or machines are serving the same service and could reasonably take them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down at the same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host OS updates.</a:t>
            </a: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 how</a:t>
            </a:r>
            <a:r>
              <a:rPr lang="en-US" sz="1200" baseline="0" dirty="0" smtClean="0">
                <a:solidFill>
                  <a:schemeClr val="accent2">
                    <a:lumMod val="60000"/>
                    <a:lumOff val="40000"/>
                  </a:schemeClr>
                </a:solidFill>
              </a:rPr>
              <a:t> u</a:t>
            </a:r>
            <a:r>
              <a:rPr lang="en-US" sz="1200" dirty="0" smtClean="0">
                <a:solidFill>
                  <a:schemeClr val="accent2">
                    <a:lumMod val="60000"/>
                    <a:lumOff val="40000"/>
                  </a:schemeClr>
                </a:solidFill>
              </a:rPr>
              <a:t>pgrade</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helps continued </a:t>
            </a:r>
            <a:r>
              <a:rPr lang="en-US" sz="1200" dirty="0" smtClean="0"/>
              <a:t>service availability during application</a:t>
            </a:r>
            <a:r>
              <a:rPr lang="en-US" sz="1200" baseline="0" dirty="0" smtClean="0"/>
              <a:t> </a:t>
            </a:r>
            <a:r>
              <a:rPr lang="en-US" sz="1200" dirty="0" smtClean="0"/>
              <a:t>upgrade.</a:t>
            </a:r>
            <a:r>
              <a:rPr lang="en-US" sz="1200" baseline="0" dirty="0" smtClean="0"/>
              <a:t> </a:t>
            </a:r>
            <a:r>
              <a:rPr lang="en-US" sz="1200" dirty="0" smtClean="0">
                <a:solidFill>
                  <a:schemeClr val="accent2">
                    <a:lumMod val="60000"/>
                    <a:lumOff val="40000"/>
                  </a:schemeClr>
                </a:solidFill>
              </a:rPr>
              <a:t>Upgrade</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a:t>
            </a:r>
            <a:r>
              <a:rPr lang="en-US" sz="1200" dirty="0" smtClean="0"/>
              <a:t>avoids shutting down all instances at the same time</a:t>
            </a:r>
            <a:r>
              <a:rPr lang="en-US" sz="1200" baseline="0" dirty="0" smtClean="0"/>
              <a:t> during an upgrade.</a:t>
            </a: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 how Web App</a:t>
            </a:r>
            <a:r>
              <a:rPr lang="en-US" sz="1200" baseline="0" dirty="0" smtClean="0">
                <a:solidFill>
                  <a:schemeClr val="accent2">
                    <a:lumMod val="60000"/>
                    <a:lumOff val="40000"/>
                  </a:schemeClr>
                </a:solidFill>
              </a:rPr>
              <a:t> D</a:t>
            </a:r>
            <a:r>
              <a:rPr lang="en-US" sz="1200" dirty="0" smtClean="0">
                <a:solidFill>
                  <a:schemeClr val="accent2">
                    <a:lumMod val="60000"/>
                    <a:lumOff val="40000"/>
                  </a:schemeClr>
                </a:solidFill>
              </a:rPr>
              <a:t>eployment Slots and Cloud Service VIP</a:t>
            </a:r>
            <a:r>
              <a:rPr lang="en-US" sz="1200" dirty="0" smtClean="0">
                <a:solidFill>
                  <a:srgbClr val="FFC000"/>
                </a:solidFill>
              </a:rPr>
              <a:t> </a:t>
            </a:r>
            <a:r>
              <a:rPr lang="en-US" sz="1200" dirty="0" smtClean="0">
                <a:solidFill>
                  <a:schemeClr val="accent2">
                    <a:lumMod val="60000"/>
                    <a:lumOff val="40000"/>
                  </a:schemeClr>
                </a:solidFill>
              </a:rPr>
              <a:t>swap</a:t>
            </a:r>
            <a:r>
              <a:rPr lang="en-US" sz="1200" dirty="0" smtClean="0">
                <a:solidFill>
                  <a:srgbClr val="FFC000"/>
                </a:solidFill>
              </a:rPr>
              <a:t> </a:t>
            </a:r>
            <a:r>
              <a:rPr lang="en-US" sz="1200" dirty="0" smtClean="0"/>
              <a:t>allow promoting staging to production and manage</a:t>
            </a:r>
            <a:r>
              <a:rPr lang="en-US" sz="1200" baseline="0" dirty="0" smtClean="0"/>
              <a:t> dev/test environments </a:t>
            </a:r>
            <a:r>
              <a:rPr lang="en-US" sz="1200" dirty="0" smtClean="0"/>
              <a:t>with DevOps</a:t>
            </a:r>
            <a:r>
              <a:rPr lang="en-US" sz="1200" baseline="0" dirty="0" smtClean="0"/>
              <a:t> mindset. </a:t>
            </a:r>
            <a:r>
              <a:rPr lang="en-US" sz="1200" b="0" i="0" kern="1200" dirty="0" smtClean="0">
                <a:solidFill>
                  <a:schemeClr val="tx1"/>
                </a:solidFill>
                <a:effectLst/>
                <a:latin typeface="+mn-lt"/>
                <a:ea typeface="+mn-ea"/>
                <a:cs typeface="+mn-cs"/>
              </a:rPr>
              <a:t> If the changes swapped into the production slot are not as you expected, you can perform the same swap immediately to get your "last known good site" back.</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smtClean="0"/>
              <a:t>Explain</a:t>
            </a:r>
            <a:r>
              <a:rPr lang="en-US" altLang="zh-CN" sz="1200" baseline="0" dirty="0" smtClean="0"/>
              <a:t> f</a:t>
            </a:r>
            <a:r>
              <a:rPr lang="en-US" altLang="zh-CN" sz="1200" dirty="0" smtClean="0"/>
              <a:t>irst party and third party support for </a:t>
            </a:r>
            <a:r>
              <a:rPr lang="en-US" altLang="zh-CN" sz="1200" dirty="0" smtClean="0">
                <a:solidFill>
                  <a:schemeClr val="accent2">
                    <a:lumMod val="60000"/>
                    <a:lumOff val="40000"/>
                  </a:schemeClr>
                </a:solidFill>
              </a:rPr>
              <a:t>telemetry.</a:t>
            </a:r>
            <a:r>
              <a:rPr lang="en-US" sz="1200" baseline="0" dirty="0" smtClean="0"/>
              <a:t/>
            </a:r>
            <a:br>
              <a:rPr lang="en-US" sz="1200" baseline="0" dirty="0" smtClean="0"/>
            </a:b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smtClean="0"/>
              <a:t>Explain</a:t>
            </a:r>
            <a:r>
              <a:rPr lang="en-US" altLang="zh-CN" sz="1200" baseline="0" dirty="0" smtClean="0"/>
              <a:t> how to make your application resilient by </a:t>
            </a:r>
            <a:r>
              <a:rPr lang="en-US" sz="1200" b="0" i="0" kern="1200" dirty="0" smtClean="0">
                <a:solidFill>
                  <a:schemeClr val="tx1"/>
                </a:solidFill>
                <a:effectLst/>
                <a:latin typeface="+mn-lt"/>
                <a:ea typeface="+mn-ea"/>
                <a:cs typeface="+mn-cs"/>
              </a:rPr>
              <a:t>adding robust transient fault handling logic</a:t>
            </a:r>
            <a:r>
              <a:rPr lang="en-US" altLang="zh-CN" sz="1200" dirty="0" smtClean="0"/>
              <a:t> using the </a:t>
            </a:r>
            <a:r>
              <a:rPr lang="en-US" altLang="zh-CN" sz="1200" dirty="0" smtClean="0">
                <a:solidFill>
                  <a:schemeClr val="accent2">
                    <a:lumMod val="60000"/>
                    <a:lumOff val="40000"/>
                  </a:schemeClr>
                </a:solidFill>
              </a:rPr>
              <a:t>Transient Fault Handling Application block in your code. </a:t>
            </a:r>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smtClean="0"/>
              <a:t/>
            </a:r>
            <a:br>
              <a:rPr lang="en-US" sz="1200" baseline="0" dirty="0" smtClean="0"/>
            </a:b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5/1/16 6:49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5/1/16 6:49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5/1/16 6:49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395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95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defTabSz="915406">
              <a:defRPr/>
            </a:pPr>
            <a:r>
              <a:rPr lang="en-US" b="0" baseline="0" dirty="0" smtClean="0"/>
              <a:t>Before we discuss about specifics, let’s refocus on what you care about – your application/service. </a:t>
            </a:r>
            <a:endParaRPr lang="en-US" b="1" baseline="0" dirty="0" smtClean="0"/>
          </a:p>
          <a:p>
            <a:pPr marL="171639" indent="-171639" defTabSz="915406">
              <a:buFont typeface="Arial" panose="020B0604020202020204" pitchFamily="34" charset="0"/>
              <a:buChar char="•"/>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851" indent="-228851">
              <a:buFont typeface="+mj-lt"/>
              <a:buAutoNum type="arabicPeriod"/>
            </a:pPr>
            <a:r>
              <a:rPr lang="en-US" dirty="0" smtClean="0"/>
              <a:t>Let’s start with something that you know inside-and-out: your application code. [click]</a:t>
            </a:r>
          </a:p>
          <a:p>
            <a:pPr marL="228851" indent="-228851">
              <a:buFont typeface="+mj-lt"/>
              <a:buAutoNum type="arabicPeriod"/>
            </a:pPr>
            <a:r>
              <a:rPr lang="en-US" dirty="0" smtClean="0"/>
              <a:t>Then,</a:t>
            </a:r>
            <a:r>
              <a:rPr lang="en-US" baseline="0" dirty="0" smtClean="0"/>
              <a:t> for whatever reason, you decide to deploy your application to Azure. [click]</a:t>
            </a:r>
          </a:p>
          <a:p>
            <a:pPr marL="228851" indent="-228851">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851" indent="-228851">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851" indent="-228851">
              <a:buFont typeface="+mj-lt"/>
              <a:buAutoNum type="arabicPeriod"/>
            </a:pPr>
            <a:r>
              <a:rPr lang="en-US" dirty="0" smtClean="0"/>
              <a:t>[Continue</a:t>
            </a:r>
            <a:r>
              <a:rPr lang="en-US" baseline="0" dirty="0" smtClean="0"/>
              <a:t> with previous slide]</a:t>
            </a:r>
            <a:endParaRPr lang="en-US" dirty="0" smtClean="0"/>
          </a:p>
          <a:p>
            <a:pPr marL="228851" indent="-228851">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851" indent="-228851">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851" indent="-228851">
              <a:buFont typeface="+mj-lt"/>
              <a:buAutoNum type="arabicPeriod"/>
            </a:pPr>
            <a:r>
              <a:rPr lang="en-US" dirty="0" smtClean="0"/>
              <a:t>You’ll have shorted cycle time, faster feedback loops, and faster speed to market. [Click]</a:t>
            </a:r>
          </a:p>
          <a:p>
            <a:pPr marL="228851" indent="-228851">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851" indent="-228851">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851" indent="-228851">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851" indent="-228851">
              <a:buFont typeface="+mj-lt"/>
              <a:buAutoNum type="arabicPeriod"/>
            </a:pPr>
            <a:r>
              <a:rPr lang="en-US" baseline="0" dirty="0" smtClean="0"/>
              <a:t>You can define hosting environments, such as websites, cloud services and VMs. [Click]</a:t>
            </a:r>
          </a:p>
          <a:p>
            <a:pPr marL="228851" indent="-228851">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639" indent="-171639">
              <a:buFont typeface="Arial" panose="020B0604020202020204" pitchFamily="34" charset="0"/>
              <a:buChar char="•"/>
            </a:pPr>
            <a:r>
              <a:rPr lang="en-US" altLang="zh-CN" baseline="0" dirty="0" smtClean="0"/>
              <a:t>An active Azure subscription.</a:t>
            </a:r>
          </a:p>
          <a:p>
            <a:pPr marL="171639" indent="-171639">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851" indent="-228851">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851" indent="-228851">
              <a:buFont typeface="+mj-lt"/>
              <a:buAutoNum type="arabicPeriod"/>
            </a:pPr>
            <a:r>
              <a:rPr lang="en-US" baseline="0" dirty="0" smtClean="0"/>
              <a:t>Select </a:t>
            </a:r>
            <a:r>
              <a:rPr lang="en-US" b="1" baseline="0" dirty="0" smtClean="0"/>
              <a:t>Website</a:t>
            </a:r>
            <a:r>
              <a:rPr lang="en-US" baseline="0" dirty="0" smtClean="0"/>
              <a:t> and provision a new website.</a:t>
            </a:r>
          </a:p>
          <a:p>
            <a:pPr marL="228851" indent="-228851">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851" indent="-228851">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851" indent="-228851">
              <a:buFont typeface="+mj-lt"/>
              <a:buAutoNum type="arabicPeriod"/>
            </a:pPr>
            <a:r>
              <a:rPr lang="en-US" baseline="0" dirty="0" smtClean="0"/>
              <a:t>Follow the publish wizard to publish the application to the website we just provisioned.</a:t>
            </a:r>
          </a:p>
          <a:p>
            <a:pPr marL="228851" indent="-228851">
              <a:buFont typeface="+mj-lt"/>
              <a:buAutoNum type="arabicPeriod"/>
            </a:pPr>
            <a:r>
              <a:rPr lang="en-US" baseline="0" dirty="0" smtClean="0"/>
              <a:t>Test the application. Invite audience to participate if possible.</a:t>
            </a:r>
          </a:p>
          <a:p>
            <a:pPr marL="228851" indent="-228851">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851" indent="-228851">
              <a:buFont typeface="+mj-lt"/>
              <a:buAutoNum type="arabicPeriod"/>
            </a:pPr>
            <a:r>
              <a:rPr lang="en-US" baseline="0" dirty="0" smtClean="0"/>
              <a:t>You provided code. [Click]</a:t>
            </a:r>
          </a:p>
          <a:p>
            <a:pPr marL="228851" indent="-228851">
              <a:buFont typeface="+mj-lt"/>
              <a:buAutoNum type="arabicPeriod"/>
            </a:pPr>
            <a:r>
              <a:rPr lang="en-US" baseline="0" dirty="0" smtClean="0"/>
              <a:t>Azure provided resource (website). [Click]</a:t>
            </a:r>
          </a:p>
          <a:p>
            <a:pPr marL="228851" indent="-228851">
              <a:buFont typeface="+mj-lt"/>
              <a:buAutoNum type="arabicPeriod"/>
            </a:pPr>
            <a:r>
              <a:rPr lang="en-US" baseline="0" dirty="0" smtClean="0"/>
              <a:t>Your code is deployed to the resource and you have a running site. </a:t>
            </a:r>
          </a:p>
          <a:p>
            <a:pPr marL="228851" indent="-228851">
              <a:buFont typeface="+mj-lt"/>
              <a:buAutoNum type="arabicPeriod"/>
            </a:pPr>
            <a:endParaRPr lang="en-US" baseline="0" dirty="0" smtClean="0"/>
          </a:p>
          <a:p>
            <a:r>
              <a:rPr lang="en-US" b="1" baseline="0" dirty="0" smtClean="0"/>
              <a:t>Transition:</a:t>
            </a:r>
          </a:p>
          <a:p>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494166"/>
      </p:ext>
    </p:extLst>
  </p:cSld>
  <p:clrMapOvr>
    <a:masterClrMapping/>
  </p:clrMapOvr>
  <p:transition>
    <p:fade/>
  </p:transition>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402391895"/>
      </p:ext>
    </p:extLst>
  </p:cSld>
  <p:clrMapOvr>
    <a:masterClrMapping/>
  </p:clrMapOvr>
  <p:transition>
    <p:fade/>
  </p:transition>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031815572"/>
      </p:ext>
    </p:extLst>
  </p:cSld>
  <p:clrMapOvr>
    <a:masterClrMapping/>
  </p:clrMapOvr>
  <p:transition>
    <p:fade/>
  </p:transition>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91982984"/>
      </p:ext>
    </p:extLst>
  </p:cSld>
  <p:clrMapOvr>
    <a:masterClrMapping/>
  </p:clrMapOvr>
  <p:transition>
    <p:fade/>
  </p:transition>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13916340"/>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252532407"/>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486734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13462721"/>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2285945"/>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68193627"/>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2857987978"/>
      </p:ext>
    </p:extLst>
  </p:cSld>
  <p:clrMapOvr>
    <a:masterClrMapping/>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956367755"/>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428287572"/>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15438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729929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25038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58428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506173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486264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240475650"/>
      </p:ext>
    </p:extLst>
  </p:cSld>
  <p:clrMapOvr>
    <a:masterClrMapping/>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572641247"/>
      </p:ext>
    </p:extLst>
  </p:cSld>
  <p:clrMapOvr>
    <a:masterClrMapping/>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252701118"/>
      </p:ext>
    </p:extLst>
  </p:cSld>
  <p:clrMapOvr>
    <a:masterClrMapping/>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09683"/>
      </p:ext>
    </p:extLst>
  </p:cSld>
  <p:clrMapOvr>
    <a:masterClrMapping/>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8045015"/>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444935431"/>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99914368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03957246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999456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03120964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27009437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71921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3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1" Type="http://schemas.openxmlformats.org/officeDocument/2006/relationships/slideLayout" Target="../slideLayouts/slideLayout52.xml"/><Relationship Id="rId22" Type="http://schemas.openxmlformats.org/officeDocument/2006/relationships/slideLayout" Target="../slideLayouts/slideLayout53.xml"/><Relationship Id="rId23" Type="http://schemas.openxmlformats.org/officeDocument/2006/relationships/slideLayout" Target="../slideLayouts/slideLayout54.xml"/><Relationship Id="rId24" Type="http://schemas.openxmlformats.org/officeDocument/2006/relationships/slideLayout" Target="../slideLayouts/slideLayout55.xml"/><Relationship Id="rId25" Type="http://schemas.openxmlformats.org/officeDocument/2006/relationships/slideLayout" Target="../slideLayouts/slideLayout56.xml"/><Relationship Id="rId26" Type="http://schemas.openxmlformats.org/officeDocument/2006/relationships/slideLayout" Target="../slideLayouts/slideLayout57.xml"/><Relationship Id="rId27" Type="http://schemas.openxmlformats.org/officeDocument/2006/relationships/slideLayout" Target="../slideLayouts/slideLayout58.xml"/><Relationship Id="rId28" Type="http://schemas.openxmlformats.org/officeDocument/2006/relationships/slideLayout" Target="../slideLayouts/slideLayout59.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30" Type="http://schemas.openxmlformats.org/officeDocument/2006/relationships/slideLayout" Target="../slideLayouts/slideLayout61.xml"/><Relationship Id="rId31" Type="http://schemas.openxmlformats.org/officeDocument/2006/relationships/slideLayout" Target="../slideLayouts/slideLayout62.xml"/><Relationship Id="rId32" Type="http://schemas.openxmlformats.org/officeDocument/2006/relationships/theme" Target="../theme/theme2.xml"/><Relationship Id="rId9" Type="http://schemas.openxmlformats.org/officeDocument/2006/relationships/slideLayout" Target="../slideLayouts/slideLayout40.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3" Type="http://schemas.openxmlformats.org/officeDocument/2006/relationships/image" Target="../media/image1.png"/><Relationship Id="rId34" Type="http://schemas.openxmlformats.org/officeDocument/2006/relationships/image" Target="../media/image2.png"/><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Relationship Id="rId18" Type="http://schemas.openxmlformats.org/officeDocument/2006/relationships/slideLayout" Target="../slideLayouts/slideLayout49.xml"/><Relationship Id="rId1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8307718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0.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tags" Target="../tags/tag2.xml"/><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slideLayout" Target="../slideLayouts/slideLayout15.xml"/><Relationship Id="rId6" Type="http://schemas.openxmlformats.org/officeDocument/2006/relationships/notesSlide" Target="../notesSlides/notesSlide14.xml"/><Relationship Id="rId7" Type="http://schemas.openxmlformats.org/officeDocument/2006/relationships/oleObject" Target="../embeddings/oleObject2.bin"/><Relationship Id="rId8" Type="http://schemas.openxmlformats.org/officeDocument/2006/relationships/image" Target="../media/image29.emf"/><Relationship Id="rId9" Type="http://schemas.openxmlformats.org/officeDocument/2006/relationships/image" Target="../media/image34.emf"/><Relationship Id="rId10" Type="http://schemas.openxmlformats.org/officeDocument/2006/relationships/image" Target="../media/image35.emf"/><Relationship Id="rId11"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tags" Target="../tags/tag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0.xml"/><Relationship Id="rId5" Type="http://schemas.openxmlformats.org/officeDocument/2006/relationships/notesSlide" Target="../notesSlides/notesSlide15.xml"/><Relationship Id="rId6" Type="http://schemas.openxmlformats.org/officeDocument/2006/relationships/oleObject" Target="../embeddings/oleObject3.bin"/><Relationship Id="rId7" Type="http://schemas.openxmlformats.org/officeDocument/2006/relationships/image" Target="../media/image29.emf"/><Relationship Id="rId1" Type="http://schemas.openxmlformats.org/officeDocument/2006/relationships/vmlDrawing" Target="../drawings/vmlDrawing3.vml"/><Relationship Id="rId2"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14.xml"/><Relationship Id="rId5" Type="http://schemas.openxmlformats.org/officeDocument/2006/relationships/notesSlide" Target="../notesSlides/notesSlide16.xml"/><Relationship Id="rId6" Type="http://schemas.openxmlformats.org/officeDocument/2006/relationships/oleObject" Target="../embeddings/oleObject4.bin"/><Relationship Id="rId7" Type="http://schemas.openxmlformats.org/officeDocument/2006/relationships/image" Target="../media/image29.emf"/><Relationship Id="rId1" Type="http://schemas.openxmlformats.org/officeDocument/2006/relationships/vmlDrawing" Target="../drawings/vmlDrawing4.vml"/><Relationship Id="rId2" Type="http://schemas.openxmlformats.org/officeDocument/2006/relationships/tags" Target="../tags/tag8.xml"/></Relationships>
</file>

<file path=ppt/slides/_rels/slide19.xml.rels><?xml version="1.0" encoding="UTF-8" standalone="yes"?>
<Relationships xmlns="http://schemas.openxmlformats.org/package/2006/relationships"><Relationship Id="rId3" Type="http://schemas.openxmlformats.org/officeDocument/2006/relationships/tags" Target="../tags/tag11.xml"/><Relationship Id="rId4" Type="http://schemas.openxmlformats.org/officeDocument/2006/relationships/slideLayout" Target="../slideLayouts/slideLayout14.xml"/><Relationship Id="rId5" Type="http://schemas.openxmlformats.org/officeDocument/2006/relationships/notesSlide" Target="../notesSlides/notesSlide17.xml"/><Relationship Id="rId6" Type="http://schemas.openxmlformats.org/officeDocument/2006/relationships/oleObject" Target="../embeddings/oleObject5.bin"/><Relationship Id="rId7" Type="http://schemas.openxmlformats.org/officeDocument/2006/relationships/image" Target="../media/image29.emf"/><Relationship Id="rId1" Type="http://schemas.openxmlformats.org/officeDocument/2006/relationships/vmlDrawing" Target="../drawings/vmlDrawing5.vml"/><Relationship Id="rId2" Type="http://schemas.openxmlformats.org/officeDocument/2006/relationships/tags" Target="../tags/tag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notesSlide" Target="../notesSlides/notesSlide18.xml"/><Relationship Id="rId5" Type="http://schemas.openxmlformats.org/officeDocument/2006/relationships/oleObject" Target="../embeddings/oleObject6.bin"/><Relationship Id="rId6" Type="http://schemas.openxmlformats.org/officeDocument/2006/relationships/image" Target="../media/image29.emf"/><Relationship Id="rId1" Type="http://schemas.openxmlformats.org/officeDocument/2006/relationships/vmlDrawing" Target="../drawings/vmlDrawing6.vml"/><Relationship Id="rId2" Type="http://schemas.openxmlformats.org/officeDocument/2006/relationships/tags" Target="../tags/tag1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13.emf"/><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1" Type="http://schemas.openxmlformats.org/officeDocument/2006/relationships/image" Target="../media/image22.emf"/><Relationship Id="rId12" Type="http://schemas.openxmlformats.org/officeDocument/2006/relationships/image" Target="../media/image21.emf"/><Relationship Id="rId13" Type="http://schemas.openxmlformats.org/officeDocument/2006/relationships/image" Target="../media/image50.emf"/><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46.emf"/><Relationship Id="rId4" Type="http://schemas.openxmlformats.org/officeDocument/2006/relationships/image" Target="../media/image14.emf"/><Relationship Id="rId5" Type="http://schemas.openxmlformats.org/officeDocument/2006/relationships/image" Target="../media/image47.emf"/><Relationship Id="rId6" Type="http://schemas.openxmlformats.org/officeDocument/2006/relationships/image" Target="../media/image25.emf"/><Relationship Id="rId7" Type="http://schemas.openxmlformats.org/officeDocument/2006/relationships/image" Target="../media/image17.emf"/><Relationship Id="rId8" Type="http://schemas.openxmlformats.org/officeDocument/2006/relationships/image" Target="../media/image48.emf"/><Relationship Id="rId9" Type="http://schemas.openxmlformats.org/officeDocument/2006/relationships/image" Target="../media/image19.emf"/><Relationship Id="rId10" Type="http://schemas.openxmlformats.org/officeDocument/2006/relationships/image" Target="../media/image4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22.emf"/><Relationship Id="rId13" Type="http://schemas.openxmlformats.org/officeDocument/2006/relationships/image" Target="../media/image23.emf"/><Relationship Id="rId14" Type="http://schemas.openxmlformats.org/officeDocument/2006/relationships/image" Target="../media/image24.emf"/><Relationship Id="rId15" Type="http://schemas.openxmlformats.org/officeDocument/2006/relationships/image" Target="../media/image25.emf"/><Relationship Id="rId16" Type="http://schemas.openxmlformats.org/officeDocument/2006/relationships/image" Target="../media/image26.emf"/><Relationship Id="rId17" Type="http://schemas.openxmlformats.org/officeDocument/2006/relationships/image" Target="../media/image27.emf"/><Relationship Id="rId18" Type="http://schemas.openxmlformats.org/officeDocument/2006/relationships/image" Target="../media/image28.emf"/><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7" Type="http://schemas.openxmlformats.org/officeDocument/2006/relationships/image" Target="../media/image17.emf"/><Relationship Id="rId8" Type="http://schemas.openxmlformats.org/officeDocument/2006/relationships/image" Target="../media/image18.emf"/><Relationship Id="rId9" Type="http://schemas.openxmlformats.org/officeDocument/2006/relationships/image" Target="../media/image19.emf"/><Relationship Id="rId10" Type="http://schemas.openxmlformats.org/officeDocument/2006/relationships/image" Target="../media/image2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9.xml"/><Relationship Id="rId5" Type="http://schemas.openxmlformats.org/officeDocument/2006/relationships/oleObject" Target="../embeddings/oleObject1.bin"/><Relationship Id="rId6" Type="http://schemas.openxmlformats.org/officeDocument/2006/relationships/image" Target="../media/image29.emf"/><Relationship Id="rId1" Type="http://schemas.openxmlformats.org/officeDocument/2006/relationships/vmlDrawing" Target="../drawings/vmlDrawing1.vml"/><Relationship Id="rId2"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12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785295" y="1803049"/>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241189" y="886731"/>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828" y="1956243"/>
            <a:ext cx="715487" cy="780290"/>
          </a:xfrm>
          <a:prstGeom prst="rect">
            <a:avLst/>
          </a:prstGeom>
          <a:solidFill>
            <a:schemeClr val="bg1"/>
          </a:solidFill>
        </p:spPr>
      </p:pic>
      <p:sp>
        <p:nvSpPr>
          <p:cNvPr id="31" name="TextBox 30"/>
          <p:cNvSpPr txBox="1"/>
          <p:nvPr/>
        </p:nvSpPr>
        <p:spPr>
          <a:xfrm>
            <a:off x="1991077" y="2065776"/>
            <a:ext cx="1373916" cy="544765"/>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chemeClr val="tx1"/>
                    </a:gs>
                    <a:gs pos="30000">
                      <a:schemeClr val="tx1"/>
                    </a:gs>
                  </a:gsLst>
                  <a:lin ang="5400000" scaled="0"/>
                </a:gradFill>
              </a:rPr>
              <a:t>Endpoint</a:t>
            </a:r>
          </a:p>
        </p:txBody>
      </p:sp>
      <p:sp>
        <p:nvSpPr>
          <p:cNvPr id="36" name="TextBox 35"/>
          <p:cNvSpPr txBox="1"/>
          <p:nvPr/>
        </p:nvSpPr>
        <p:spPr>
          <a:xfrm>
            <a:off x="2020997" y="2509776"/>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p>
        </p:txBody>
      </p:sp>
      <p:grpSp>
        <p:nvGrpSpPr>
          <p:cNvPr id="34" name="Group 33"/>
          <p:cNvGrpSpPr/>
          <p:nvPr/>
        </p:nvGrpSpPr>
        <p:grpSpPr>
          <a:xfrm rot="16200000">
            <a:off x="6301972" y="2994116"/>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5958435" y="3844308"/>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880839" y="1244637"/>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081846" y="312984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TCP:10011</a:t>
            </a:r>
          </a:p>
          <a:p>
            <a:pPr>
              <a:lnSpc>
                <a:spcPct val="90000"/>
              </a:lnSpc>
              <a:spcAft>
                <a:spcPts val="600"/>
              </a:spcAft>
            </a:pPr>
            <a:r>
              <a:rPr lang="en-US" sz="1400" dirty="0" smtClean="0">
                <a:solidFill>
                  <a:schemeClr val="bg1"/>
                </a:solidFill>
              </a:rPr>
              <a:t>TCP:10012</a:t>
            </a:r>
          </a:p>
        </p:txBody>
      </p:sp>
      <p:sp>
        <p:nvSpPr>
          <p:cNvPr id="35" name="TextBox 34"/>
          <p:cNvSpPr txBox="1"/>
          <p:nvPr/>
        </p:nvSpPr>
        <p:spPr>
          <a:xfrm>
            <a:off x="8753705" y="184558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TCP:10010</a:t>
            </a:r>
          </a:p>
        </p:txBody>
      </p:sp>
      <p:cxnSp>
        <p:nvCxnSpPr>
          <p:cNvPr id="63" name="Straight Arrow Connector 62"/>
          <p:cNvCxnSpPr/>
          <p:nvPr/>
        </p:nvCxnSpPr>
        <p:spPr>
          <a:xfrm flipV="1">
            <a:off x="7175908" y="1865456"/>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8972221" y="4265976"/>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880839" y="2685443"/>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686689" y="3253144"/>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TCP:10011</a:t>
            </a:r>
          </a:p>
        </p:txBody>
      </p:sp>
      <p:sp>
        <p:nvSpPr>
          <p:cNvPr id="62" name="TextBox 61"/>
          <p:cNvSpPr txBox="1"/>
          <p:nvPr/>
        </p:nvSpPr>
        <p:spPr>
          <a:xfrm>
            <a:off x="8832542" y="479904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TCP:10012</a:t>
            </a:r>
          </a:p>
        </p:txBody>
      </p:sp>
      <p:cxnSp>
        <p:nvCxnSpPr>
          <p:cNvPr id="75" name="Straight Arrow Connector 74"/>
          <p:cNvCxnSpPr/>
          <p:nvPr/>
        </p:nvCxnSpPr>
        <p:spPr>
          <a:xfrm>
            <a:off x="7176893" y="3197846"/>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61379" y="3197846"/>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889047" y="3221620"/>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072647" y="2577051"/>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HTTP:80</a:t>
            </a:r>
          </a:p>
          <a:p>
            <a:pPr>
              <a:lnSpc>
                <a:spcPct val="90000"/>
              </a:lnSpc>
              <a:spcAft>
                <a:spcPts val="600"/>
              </a:spcAft>
            </a:pPr>
            <a:r>
              <a:rPr lang="en-US" sz="1400" dirty="0" smtClean="0">
                <a:solidFill>
                  <a:schemeClr val="bg1"/>
                </a:solidFill>
              </a:rPr>
              <a:t>TCP:10010</a:t>
            </a:r>
          </a:p>
        </p:txBody>
      </p:sp>
      <p:grpSp>
        <p:nvGrpSpPr>
          <p:cNvPr id="32" name="Group 31"/>
          <p:cNvGrpSpPr/>
          <p:nvPr/>
        </p:nvGrpSpPr>
        <p:grpSpPr bwMode="black">
          <a:xfrm>
            <a:off x="7512887" y="308581"/>
            <a:ext cx="1286538" cy="1046869"/>
            <a:chOff x="5184775" y="225425"/>
            <a:chExt cx="1500188" cy="1220788"/>
          </a:xfrm>
          <a:solidFill>
            <a:srgbClr val="FFFFFF"/>
          </a:solidFill>
        </p:grpSpPr>
        <p:sp>
          <p:nvSpPr>
            <p:cNvPr id="3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spTree>
    <p:extLst>
      <p:ext uri="{BB962C8B-B14F-4D97-AF65-F5344CB8AC3E}">
        <p14:creationId xmlns:p14="http://schemas.microsoft.com/office/powerpoint/2010/main" val="27832930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22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7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4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t>
            </a:r>
            <a:r>
              <a:rPr lang="en-US" sz="4000" dirty="0" smtClean="0">
                <a:sym typeface="Wingdings" panose="05000000000000000000" pitchFamily="2" charset="2"/>
              </a:rPr>
              <a:t>and </a:t>
            </a:r>
            <a:r>
              <a:rPr lang="en-US" sz="4000" dirty="0">
                <a:sym typeface="Wingdings" panose="05000000000000000000" pitchFamily="2" charset="2"/>
              </a:rPr>
              <a:t>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20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
          <p:cNvSpPr txBox="1"/>
          <p:nvPr/>
        </p:nvSpPr>
        <p:spPr>
          <a:xfrm>
            <a:off x="5810374" y="1476225"/>
            <a:ext cx="11210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VIP Swap</a:t>
            </a:r>
            <a:endParaRPr lang="en-US" dirty="0">
              <a:solidFill>
                <a:prstClr val="white"/>
              </a:solidFill>
            </a:endParaRPr>
          </a:p>
        </p:txBody>
      </p:sp>
      <p:cxnSp>
        <p:nvCxnSpPr>
          <p:cNvPr id="76" name="Straight Arrow Connector 75"/>
          <p:cNvCxnSpPr/>
          <p:nvPr/>
        </p:nvCxnSpPr>
        <p:spPr>
          <a:xfrm>
            <a:off x="5581709" y="1323693"/>
            <a:ext cx="1671163" cy="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3211511" y="1970724"/>
            <a:ext cx="0" cy="152228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2456" y="267612"/>
            <a:ext cx="5022505" cy="1495280"/>
            <a:chOff x="751171" y="727587"/>
            <a:chExt cx="5022505" cy="1495280"/>
          </a:xfrm>
        </p:grpSpPr>
        <p:grpSp>
          <p:nvGrpSpPr>
            <p:cNvPr id="5" name="Group 4"/>
            <p:cNvGrpSpPr/>
            <p:nvPr/>
          </p:nvGrpSpPr>
          <p:grpSpPr>
            <a:xfrm>
              <a:off x="1526776" y="885605"/>
              <a:ext cx="4246900" cy="1337262"/>
              <a:chOff x="2079890" y="967026"/>
              <a:chExt cx="4246900" cy="1337262"/>
            </a:xfrm>
          </p:grpSpPr>
          <p:sp>
            <p:nvSpPr>
              <p:cNvPr id="19" name="Rounded Rectangle 18"/>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a:grpSpLocks noChangeAspect="1"/>
              </p:cNvGrpSpPr>
              <p:nvPr/>
            </p:nvGrpSpPr>
            <p:grpSpPr>
              <a:xfrm>
                <a:off x="2358848" y="1157638"/>
                <a:ext cx="3706623" cy="576500"/>
                <a:chOff x="2965055" y="1204343"/>
                <a:chExt cx="5596076" cy="870371"/>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65" name="Group 64"/>
            <p:cNvGrpSpPr>
              <a:grpSpLocks noChangeAspect="1"/>
            </p:cNvGrpSpPr>
            <p:nvPr/>
          </p:nvGrpSpPr>
          <p:grpSpPr bwMode="black">
            <a:xfrm>
              <a:off x="751171" y="727587"/>
              <a:ext cx="856889" cy="697259"/>
              <a:chOff x="5184775" y="225425"/>
              <a:chExt cx="1500188" cy="1220788"/>
            </a:xfrm>
            <a:solidFill>
              <a:srgbClr val="FFFFFF"/>
            </a:solidFill>
          </p:grpSpPr>
          <p:sp>
            <p:nvSpPr>
              <p:cNvPr id="7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grpSp>
        <p:nvGrpSpPr>
          <p:cNvPr id="77" name="Group 76"/>
          <p:cNvGrpSpPr/>
          <p:nvPr/>
        </p:nvGrpSpPr>
        <p:grpSpPr>
          <a:xfrm>
            <a:off x="6781101" y="267612"/>
            <a:ext cx="5022505" cy="1495280"/>
            <a:chOff x="751171" y="727587"/>
            <a:chExt cx="5022505" cy="1495280"/>
          </a:xfrm>
        </p:grpSpPr>
        <p:grpSp>
          <p:nvGrpSpPr>
            <p:cNvPr id="78" name="Group 77"/>
            <p:cNvGrpSpPr/>
            <p:nvPr/>
          </p:nvGrpSpPr>
          <p:grpSpPr>
            <a:xfrm>
              <a:off x="1526776" y="885605"/>
              <a:ext cx="4246900" cy="1337262"/>
              <a:chOff x="2079890" y="967026"/>
              <a:chExt cx="4246900" cy="1337262"/>
            </a:xfrm>
          </p:grpSpPr>
          <p:sp>
            <p:nvSpPr>
              <p:cNvPr id="85" name="Rounded Rectangle 84"/>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6" name="Group 85"/>
              <p:cNvGrpSpPr>
                <a:grpSpLocks noChangeAspect="1"/>
              </p:cNvGrpSpPr>
              <p:nvPr/>
            </p:nvGrpSpPr>
            <p:grpSpPr>
              <a:xfrm>
                <a:off x="2358848" y="1157638"/>
                <a:ext cx="3706623" cy="576500"/>
                <a:chOff x="2965055" y="1204343"/>
                <a:chExt cx="5596076" cy="870371"/>
              </a:xfrm>
            </p:grpSpPr>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79" name="Group 78"/>
            <p:cNvGrpSpPr>
              <a:grpSpLocks noChangeAspect="1"/>
            </p:cNvGrpSpPr>
            <p:nvPr/>
          </p:nvGrpSpPr>
          <p:grpSpPr bwMode="black">
            <a:xfrm>
              <a:off x="751171" y="727587"/>
              <a:ext cx="856889" cy="697259"/>
              <a:chOff x="5184775" y="225425"/>
              <a:chExt cx="1500188" cy="1220788"/>
            </a:xfrm>
            <a:solidFill>
              <a:srgbClr val="FFFFFF"/>
            </a:solidFill>
          </p:grpSpPr>
          <p:sp>
            <p:nvSpPr>
              <p:cNvPr id="8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pic>
        <p:nvPicPr>
          <p:cNvPr id="8194" name="Picture 2" descr=".cscfg クラウド サービス構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9474" y="5230872"/>
            <a:ext cx="777240" cy="77724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1163242" y="5195096"/>
            <a:ext cx="2312249" cy="1233012"/>
            <a:chOff x="1933947" y="3686460"/>
            <a:chExt cx="2638053" cy="1406748"/>
          </a:xfrm>
        </p:grpSpPr>
        <p:pic>
          <p:nvPicPr>
            <p:cNvPr id="91"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2346837" y="4103083"/>
              <a:ext cx="684839" cy="70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csdef クラウド サービス定義"/>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2462" y="4123948"/>
              <a:ext cx="889769" cy="889769"/>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bwMode="auto">
            <a:xfrm>
              <a:off x="1933947" y="3686460"/>
              <a:ext cx="2638053" cy="1406748"/>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93" name="Straight Arrow Connector 92"/>
          <p:cNvCxnSpPr/>
          <p:nvPr/>
        </p:nvCxnSpPr>
        <p:spPr>
          <a:xfrm flipV="1">
            <a:off x="4072503"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2336" y="3733331"/>
            <a:ext cx="11274552" cy="37065"/>
          </a:xfrm>
          <a:prstGeom prst="line">
            <a:avLst/>
          </a:prstGeom>
          <a:ln w="31750">
            <a:solidFill>
              <a:schemeClr val="accent3"/>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545919" y="2781014"/>
            <a:ext cx="1791388"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Provision </a:t>
            </a:r>
          </a:p>
          <a:p>
            <a:pPr>
              <a:lnSpc>
                <a:spcPct val="90000"/>
              </a:lnSpc>
              <a:spcAft>
                <a:spcPts val="600"/>
              </a:spcAft>
            </a:pPr>
            <a:r>
              <a:rPr lang="en-US" dirty="0">
                <a:solidFill>
                  <a:schemeClr val="bg1"/>
                </a:solidFill>
              </a:rPr>
              <a:t>I</a:t>
            </a:r>
            <a:r>
              <a:rPr lang="en-US" dirty="0" smtClean="0">
                <a:solidFill>
                  <a:schemeClr val="bg1"/>
                </a:solidFill>
              </a:rPr>
              <a:t>nfrastructure </a:t>
            </a:r>
          </a:p>
        </p:txBody>
      </p:sp>
      <p:sp>
        <p:nvSpPr>
          <p:cNvPr id="95" name="TextBox 94"/>
          <p:cNvSpPr txBox="1"/>
          <p:nvPr/>
        </p:nvSpPr>
        <p:spPr>
          <a:xfrm>
            <a:off x="2644832" y="1240485"/>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Staging</a:t>
            </a:r>
          </a:p>
        </p:txBody>
      </p:sp>
      <p:cxnSp>
        <p:nvCxnSpPr>
          <p:cNvPr id="96" name="Straight Arrow Connector 95"/>
          <p:cNvCxnSpPr/>
          <p:nvPr/>
        </p:nvCxnSpPr>
        <p:spPr>
          <a:xfrm flipV="1">
            <a:off x="2228741"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5366386" y="2652391"/>
            <a:ext cx="1239696" cy="1239696"/>
            <a:chOff x="5334961" y="2880229"/>
            <a:chExt cx="1239696" cy="1239696"/>
          </a:xfrm>
        </p:grpSpPr>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961" y="2880229"/>
              <a:ext cx="1239696" cy="1239696"/>
            </a:xfrm>
            <a:prstGeom prst="rect">
              <a:avLst/>
            </a:prstGeom>
          </p:spPr>
        </p:pic>
        <p:sp>
          <p:nvSpPr>
            <p:cNvPr id="101" name="TextBox 100"/>
            <p:cNvSpPr txBox="1"/>
            <p:nvPr/>
          </p:nvSpPr>
          <p:spPr>
            <a:xfrm>
              <a:off x="5504564" y="3332883"/>
              <a:ext cx="94981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Azure</a:t>
              </a:r>
            </a:p>
          </p:txBody>
        </p:sp>
      </p:grpSp>
      <p:sp>
        <p:nvSpPr>
          <p:cNvPr id="106" name="TextBox 105"/>
          <p:cNvSpPr txBox="1"/>
          <p:nvPr/>
        </p:nvSpPr>
        <p:spPr>
          <a:xfrm>
            <a:off x="1999103" y="5588174"/>
            <a:ext cx="528030"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chemeClr val="bg1"/>
                </a:solidFill>
              </a:rPr>
              <a:t>+</a:t>
            </a:r>
            <a:endParaRPr lang="en-US" b="1" dirty="0" smtClean="0">
              <a:solidFill>
                <a:schemeClr val="bg1"/>
              </a:solidFill>
            </a:endParaRPr>
          </a:p>
        </p:txBody>
      </p:sp>
      <p:sp>
        <p:nvSpPr>
          <p:cNvPr id="10" name="TextBox 9"/>
          <p:cNvSpPr txBox="1"/>
          <p:nvPr/>
        </p:nvSpPr>
        <p:spPr>
          <a:xfrm>
            <a:off x="1789052" y="5043409"/>
            <a:ext cx="957826" cy="544765"/>
          </a:xfrm>
          <a:prstGeom prst="rect">
            <a:avLst/>
          </a:prstGeom>
          <a:noFill/>
        </p:spPr>
        <p:txBody>
          <a:bodyPr wrap="none" lIns="182880" tIns="146304" rIns="182880" bIns="146304" rtlCol="0">
            <a:spAutoFit/>
          </a:bodyPr>
          <a:lstStyle/>
          <a:p>
            <a:pPr>
              <a:lnSpc>
                <a:spcPct val="90000"/>
              </a:lnSpc>
              <a:spcAft>
                <a:spcPts val="600"/>
              </a:spcAft>
            </a:pPr>
            <a:r>
              <a:rPr lang="en-US" dirty="0" err="1" smtClean="0">
                <a:solidFill>
                  <a:schemeClr val="bg1"/>
                </a:solidFill>
              </a:rPr>
              <a:t>cspkg</a:t>
            </a:r>
            <a:endParaRPr lang="en-US" dirty="0" smtClean="0">
              <a:solidFill>
                <a:schemeClr val="bg1"/>
              </a:solidFill>
            </a:endParaRPr>
          </a:p>
        </p:txBody>
      </p:sp>
      <p:sp>
        <p:nvSpPr>
          <p:cNvPr id="107" name="TextBox 106"/>
          <p:cNvSpPr txBox="1"/>
          <p:nvPr/>
        </p:nvSpPr>
        <p:spPr>
          <a:xfrm>
            <a:off x="3190104" y="1867658"/>
            <a:ext cx="168700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Deploy Code</a:t>
            </a:r>
          </a:p>
        </p:txBody>
      </p:sp>
      <p:sp>
        <p:nvSpPr>
          <p:cNvPr id="108" name="TextBox 107"/>
          <p:cNvSpPr txBox="1"/>
          <p:nvPr/>
        </p:nvSpPr>
        <p:spPr>
          <a:xfrm>
            <a:off x="9113477" y="1214498"/>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Production</a:t>
            </a:r>
          </a:p>
        </p:txBody>
      </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4053" y="4785363"/>
            <a:ext cx="457200" cy="457200"/>
          </a:xfrm>
          <a:prstGeom prst="rect">
            <a:avLst/>
          </a:prstGeom>
        </p:spPr>
      </p:pic>
      <p:pic>
        <p:nvPicPr>
          <p:cNvPr id="111" name="Picture 2" descr=".cscfg クラウド サービス構成"/>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14053" y="5389564"/>
            <a:ext cx="521952" cy="5219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sdef クラウド サービス定義"/>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14053" y="5955250"/>
            <a:ext cx="521208" cy="521208"/>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9322751" y="4851336"/>
            <a:ext cx="199497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Package</a:t>
            </a:r>
          </a:p>
        </p:txBody>
      </p:sp>
      <p:sp>
        <p:nvSpPr>
          <p:cNvPr id="114" name="TextBox 113"/>
          <p:cNvSpPr txBox="1"/>
          <p:nvPr/>
        </p:nvSpPr>
        <p:spPr>
          <a:xfrm>
            <a:off x="9335261" y="6015491"/>
            <a:ext cx="21546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Definition</a:t>
            </a:r>
          </a:p>
        </p:txBody>
      </p:sp>
      <p:sp>
        <p:nvSpPr>
          <p:cNvPr id="115" name="TextBox 114"/>
          <p:cNvSpPr txBox="1"/>
          <p:nvPr/>
        </p:nvSpPr>
        <p:spPr>
          <a:xfrm>
            <a:off x="9335261" y="5439835"/>
            <a:ext cx="2557047"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Configuration</a:t>
            </a:r>
          </a:p>
        </p:txBody>
      </p:sp>
      <p:pic>
        <p:nvPicPr>
          <p:cNvPr id="104" name="Pictur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9214" y="4938391"/>
            <a:ext cx="513409" cy="513409"/>
          </a:xfrm>
          <a:prstGeom prst="rect">
            <a:avLst/>
          </a:prstGeom>
        </p:spPr>
      </p:pic>
    </p:spTree>
    <p:extLst>
      <p:ext uri="{BB962C8B-B14F-4D97-AF65-F5344CB8AC3E}">
        <p14:creationId xmlns:p14="http://schemas.microsoft.com/office/powerpoint/2010/main" val="162477776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44" y="424687"/>
            <a:ext cx="9485738" cy="917575"/>
          </a:xfrm>
        </p:spPr>
        <p:txBody>
          <a:bodyPr/>
          <a:lstStyle/>
          <a:p>
            <a:r>
              <a:rPr lang="en-US" sz="5290" dirty="0" smtClean="0"/>
              <a:t>Redundancy in Microsoft Azure </a:t>
            </a:r>
            <a:endParaRPr lang="en-US" sz="5290" dirty="0"/>
          </a:p>
        </p:txBody>
      </p:sp>
      <p:sp>
        <p:nvSpPr>
          <p:cNvPr id="3" name="Content Placeholder 2"/>
          <p:cNvSpPr>
            <a:spLocks noGrp="1"/>
          </p:cNvSpPr>
          <p:nvPr>
            <p:ph sz="quarter" idx="10"/>
          </p:nvPr>
        </p:nvSpPr>
        <p:spPr>
          <a:xfrm>
            <a:off x="230777" y="1328336"/>
            <a:ext cx="11398878" cy="3034529"/>
          </a:xfrm>
          <a:prstGeom prst="rect">
            <a:avLst/>
          </a:prstGeom>
        </p:spPr>
        <p:txBody>
          <a:bodyPr>
            <a:normAutofit/>
          </a:bodyPr>
          <a:lstStyle/>
          <a:p>
            <a:r>
              <a:rPr lang="en-US" sz="2800" dirty="0" smtClean="0">
                <a:solidFill>
                  <a:schemeClr val="accent2">
                    <a:lumMod val="60000"/>
                    <a:lumOff val="40000"/>
                  </a:schemeClr>
                </a:solidFill>
              </a:rPr>
              <a:t>Storage</a:t>
            </a:r>
            <a:r>
              <a:rPr lang="en-US" sz="2800" dirty="0" smtClean="0"/>
              <a:t> Redundancy Options</a:t>
            </a:r>
            <a:endParaRPr lang="en-US" sz="2800" dirty="0"/>
          </a:p>
          <a:p>
            <a:r>
              <a:rPr lang="en-US" sz="2800" dirty="0" smtClean="0">
                <a:solidFill>
                  <a:schemeClr val="accent2">
                    <a:lumMod val="60000"/>
                    <a:lumOff val="40000"/>
                  </a:schemeClr>
                </a:solidFill>
              </a:rPr>
              <a:t>SQL</a:t>
            </a:r>
            <a:r>
              <a:rPr lang="en-US" sz="2800" dirty="0" smtClean="0">
                <a:solidFill>
                  <a:srgbClr val="FFC000"/>
                </a:solidFill>
              </a:rPr>
              <a:t> </a:t>
            </a:r>
            <a:r>
              <a:rPr lang="en-US" sz="2800" dirty="0">
                <a:solidFill>
                  <a:schemeClr val="accent2">
                    <a:lumMod val="60000"/>
                    <a:lumOff val="40000"/>
                  </a:schemeClr>
                </a:solidFill>
              </a:rPr>
              <a:t>Database</a:t>
            </a:r>
            <a:r>
              <a:rPr lang="en-US" sz="2800" dirty="0">
                <a:solidFill>
                  <a:srgbClr val="FFC000"/>
                </a:solidFill>
              </a:rPr>
              <a:t> </a:t>
            </a:r>
            <a:r>
              <a:rPr lang="en-US" sz="2800" dirty="0" smtClean="0"/>
              <a:t>Geo-Replication</a:t>
            </a:r>
            <a:endParaRPr lang="en-US" sz="2800" dirty="0"/>
          </a:p>
          <a:p>
            <a:r>
              <a:rPr lang="en-US" sz="2800" dirty="0" smtClean="0">
                <a:solidFill>
                  <a:schemeClr val="accent2">
                    <a:lumMod val="60000"/>
                    <a:lumOff val="40000"/>
                  </a:schemeClr>
                </a:solidFill>
              </a:rPr>
              <a:t>Caching</a:t>
            </a:r>
            <a:r>
              <a:rPr lang="en-US" sz="2800" dirty="0" smtClean="0">
                <a:solidFill>
                  <a:srgbClr val="FFC000"/>
                </a:solidFill>
              </a:rPr>
              <a:t> </a:t>
            </a:r>
            <a:r>
              <a:rPr lang="en-US" sz="2800" dirty="0"/>
              <a:t>with high availability </a:t>
            </a:r>
            <a:r>
              <a:rPr lang="en-US" sz="2800" dirty="0" smtClean="0"/>
              <a:t>option</a:t>
            </a:r>
            <a:endParaRPr lang="en-US" sz="2800" dirty="0"/>
          </a:p>
          <a:p>
            <a:r>
              <a:rPr lang="en-US" sz="2800" dirty="0" smtClean="0">
                <a:solidFill>
                  <a:schemeClr val="accent2">
                    <a:lumMod val="60000"/>
                    <a:lumOff val="40000"/>
                  </a:schemeClr>
                </a:solidFill>
              </a:rPr>
              <a:t>Load-balanced</a:t>
            </a:r>
            <a:r>
              <a:rPr lang="en-US" sz="2800" dirty="0" smtClean="0"/>
              <a:t> App Service Apps, Cloud Service and Virtual Machines</a:t>
            </a:r>
            <a:endParaRPr lang="en-US" sz="2800" dirty="0">
              <a:solidFill>
                <a:schemeClr val="accent2">
                  <a:lumMod val="60000"/>
                  <a:lumOff val="40000"/>
                </a:schemeClr>
              </a:solidFill>
            </a:endParaRPr>
          </a:p>
          <a:p>
            <a:r>
              <a:rPr lang="en-US" sz="2800" dirty="0" smtClean="0"/>
              <a:t>Built-in </a:t>
            </a:r>
            <a:r>
              <a:rPr lang="en-US" sz="2800" dirty="0"/>
              <a:t>redundancy </a:t>
            </a:r>
            <a:r>
              <a:rPr lang="en-US" sz="2800" dirty="0" smtClean="0"/>
              <a:t>in Azure </a:t>
            </a:r>
            <a:r>
              <a:rPr lang="en-US" sz="2800" dirty="0">
                <a:solidFill>
                  <a:schemeClr val="accent2">
                    <a:lumMod val="60000"/>
                    <a:lumOff val="40000"/>
                  </a:schemeClr>
                </a:solidFill>
              </a:rPr>
              <a:t>Virtual Network</a:t>
            </a:r>
            <a:r>
              <a:rPr lang="en-US" sz="2800" dirty="0">
                <a:solidFill>
                  <a:srgbClr val="FFC000"/>
                </a:solidFill>
              </a:rPr>
              <a:t> </a:t>
            </a:r>
            <a:r>
              <a:rPr lang="en-US" sz="2800" dirty="0"/>
              <a:t>gateways</a:t>
            </a:r>
          </a:p>
          <a:p>
            <a:r>
              <a:rPr lang="en-US" sz="2800" dirty="0"/>
              <a:t>Failover with </a:t>
            </a:r>
            <a:r>
              <a:rPr lang="en-US" sz="2800" dirty="0" smtClean="0"/>
              <a:t>Azure </a:t>
            </a:r>
            <a:r>
              <a:rPr lang="en-US" sz="28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20" y="504736"/>
            <a:ext cx="8982304" cy="917575"/>
          </a:xfrm>
        </p:spPr>
        <p:txBody>
          <a:bodyPr/>
          <a:lstStyle/>
          <a:p>
            <a:r>
              <a:rPr lang="en-US" sz="5290" dirty="0" smtClean="0"/>
              <a:t>Resiliency in Microsoft Azure</a:t>
            </a:r>
            <a:endParaRPr lang="en-US" sz="5290" dirty="0"/>
          </a:p>
        </p:txBody>
      </p:sp>
      <p:sp>
        <p:nvSpPr>
          <p:cNvPr id="3" name="Content Placeholder 2"/>
          <p:cNvSpPr>
            <a:spLocks noGrp="1"/>
          </p:cNvSpPr>
          <p:nvPr>
            <p:ph sz="quarter" idx="10"/>
          </p:nvPr>
        </p:nvSpPr>
        <p:spPr>
          <a:xfrm>
            <a:off x="254091" y="1229254"/>
            <a:ext cx="11068029" cy="4420683"/>
          </a:xfrm>
          <a:prstGeom prst="rect">
            <a:avLst/>
          </a:prstGeom>
          <a:ln>
            <a:noFill/>
          </a:ln>
        </p:spPr>
        <p:txBody>
          <a:bodyPr>
            <a:normAutofit/>
          </a:bodyPr>
          <a:lstStyle/>
          <a:p>
            <a:r>
              <a:rPr lang="en-US" sz="2800" dirty="0" smtClean="0">
                <a:solidFill>
                  <a:schemeClr val="accent2">
                    <a:lumMod val="60000"/>
                    <a:lumOff val="40000"/>
                  </a:schemeClr>
                </a:solidFill>
              </a:rPr>
              <a:t>Auto</a:t>
            </a:r>
            <a:r>
              <a:rPr lang="en-US" sz="2800" dirty="0" smtClean="0">
                <a:solidFill>
                  <a:srgbClr val="FFC000"/>
                </a:solidFill>
              </a:rPr>
              <a:t> </a:t>
            </a:r>
            <a:r>
              <a:rPr lang="en-US" sz="2800" dirty="0" smtClean="0">
                <a:solidFill>
                  <a:schemeClr val="accent2">
                    <a:lumMod val="60000"/>
                    <a:lumOff val="40000"/>
                  </a:schemeClr>
                </a:solidFill>
              </a:rPr>
              <a:t>recovery </a:t>
            </a:r>
            <a:r>
              <a:rPr lang="en-US" sz="2800" dirty="0" smtClean="0"/>
              <a:t>– Service Healing </a:t>
            </a:r>
          </a:p>
          <a:p>
            <a:r>
              <a:rPr lang="en-US" sz="2800" dirty="0" smtClean="0">
                <a:solidFill>
                  <a:schemeClr val="accent2">
                    <a:lumMod val="60000"/>
                    <a:lumOff val="40000"/>
                  </a:schemeClr>
                </a:solidFill>
              </a:rPr>
              <a:t>Fault</a:t>
            </a:r>
            <a:r>
              <a:rPr lang="en-US" sz="2800" dirty="0" smtClean="0">
                <a:solidFill>
                  <a:srgbClr val="FFC000"/>
                </a:solidFill>
              </a:rPr>
              <a:t> </a:t>
            </a:r>
            <a:r>
              <a:rPr lang="en-US" sz="2800" dirty="0">
                <a:solidFill>
                  <a:schemeClr val="accent2">
                    <a:lumMod val="60000"/>
                    <a:lumOff val="40000"/>
                  </a:schemeClr>
                </a:solidFill>
              </a:rPr>
              <a:t>domain</a:t>
            </a:r>
            <a:r>
              <a:rPr lang="en-US" sz="2800" dirty="0">
                <a:solidFill>
                  <a:srgbClr val="FFC000"/>
                </a:solidFill>
              </a:rPr>
              <a:t> </a:t>
            </a:r>
            <a:r>
              <a:rPr lang="en-US" sz="2800" dirty="0"/>
              <a:t>-</a:t>
            </a:r>
            <a:r>
              <a:rPr lang="en-US" sz="2800" dirty="0" smtClean="0"/>
              <a:t> prevent single point of failure</a:t>
            </a:r>
            <a:endParaRPr lang="en-US" sz="2800" dirty="0"/>
          </a:p>
          <a:p>
            <a:r>
              <a:rPr lang="en-US" sz="2800" dirty="0"/>
              <a:t>Virtual </a:t>
            </a:r>
            <a:r>
              <a:rPr lang="en-US" altLang="zh-CN" sz="2800" dirty="0"/>
              <a:t>machine </a:t>
            </a:r>
            <a:r>
              <a:rPr lang="en-US" altLang="zh-CN" sz="2800" dirty="0">
                <a:solidFill>
                  <a:schemeClr val="accent2">
                    <a:lumMod val="60000"/>
                    <a:lumOff val="40000"/>
                  </a:schemeClr>
                </a:solidFill>
              </a:rPr>
              <a:t>Availability</a:t>
            </a:r>
            <a:r>
              <a:rPr lang="en-US" altLang="zh-CN" sz="2800" dirty="0">
                <a:solidFill>
                  <a:srgbClr val="FFC000"/>
                </a:solidFill>
              </a:rPr>
              <a:t> </a:t>
            </a:r>
            <a:r>
              <a:rPr lang="en-US" altLang="zh-CN" sz="2800" dirty="0">
                <a:solidFill>
                  <a:schemeClr val="accent2">
                    <a:lumMod val="60000"/>
                    <a:lumOff val="40000"/>
                  </a:schemeClr>
                </a:solidFill>
              </a:rPr>
              <a:t>set</a:t>
            </a:r>
            <a:r>
              <a:rPr lang="en-US" altLang="zh-CN" sz="2800" dirty="0">
                <a:solidFill>
                  <a:srgbClr val="FFC000"/>
                </a:solidFill>
              </a:rPr>
              <a:t> </a:t>
            </a:r>
            <a:r>
              <a:rPr lang="en-US" altLang="zh-CN" sz="2800" dirty="0" smtClean="0"/>
              <a:t>– fault domain and rolling host updates</a:t>
            </a:r>
            <a:endParaRPr lang="en-US" sz="2800" dirty="0"/>
          </a:p>
          <a:p>
            <a:r>
              <a:rPr lang="en-US" sz="2800" dirty="0">
                <a:solidFill>
                  <a:schemeClr val="accent2">
                    <a:lumMod val="60000"/>
                    <a:lumOff val="40000"/>
                  </a:schemeClr>
                </a:solidFill>
              </a:rPr>
              <a:t>Upgrade</a:t>
            </a:r>
            <a:r>
              <a:rPr lang="en-US" sz="2800" dirty="0">
                <a:solidFill>
                  <a:srgbClr val="FFC000"/>
                </a:solidFill>
              </a:rPr>
              <a:t> </a:t>
            </a:r>
            <a:r>
              <a:rPr lang="en-US" sz="2800" dirty="0">
                <a:solidFill>
                  <a:schemeClr val="accent2">
                    <a:lumMod val="60000"/>
                    <a:lumOff val="40000"/>
                  </a:schemeClr>
                </a:solidFill>
              </a:rPr>
              <a:t>domain</a:t>
            </a:r>
            <a:r>
              <a:rPr lang="en-US" sz="2800" dirty="0">
                <a:solidFill>
                  <a:srgbClr val="FFC000"/>
                </a:solidFill>
              </a:rPr>
              <a:t> </a:t>
            </a:r>
            <a:r>
              <a:rPr lang="en-US" sz="2800" dirty="0" smtClean="0"/>
              <a:t>- service availability during upgrade</a:t>
            </a:r>
            <a:endParaRPr lang="en-US" sz="2800" dirty="0"/>
          </a:p>
          <a:p>
            <a:r>
              <a:rPr lang="en-US" sz="2800" dirty="0" smtClean="0">
                <a:solidFill>
                  <a:schemeClr val="accent2">
                    <a:lumMod val="60000"/>
                    <a:lumOff val="40000"/>
                  </a:schemeClr>
                </a:solidFill>
              </a:rPr>
              <a:t>Deployment Slots </a:t>
            </a:r>
            <a:r>
              <a:rPr lang="en-US" sz="2800" dirty="0" smtClean="0"/>
              <a:t>and </a:t>
            </a:r>
            <a:r>
              <a:rPr lang="en-US" sz="2800" dirty="0" smtClean="0">
                <a:solidFill>
                  <a:schemeClr val="accent2">
                    <a:lumMod val="60000"/>
                    <a:lumOff val="40000"/>
                  </a:schemeClr>
                </a:solidFill>
              </a:rPr>
              <a:t>VIP</a:t>
            </a:r>
            <a:r>
              <a:rPr lang="en-US" sz="2800" dirty="0" smtClean="0">
                <a:solidFill>
                  <a:srgbClr val="FFC000"/>
                </a:solidFill>
              </a:rPr>
              <a:t> </a:t>
            </a:r>
            <a:r>
              <a:rPr lang="en-US" sz="2800" dirty="0" smtClean="0">
                <a:solidFill>
                  <a:schemeClr val="accent2">
                    <a:lumMod val="60000"/>
                    <a:lumOff val="40000"/>
                  </a:schemeClr>
                </a:solidFill>
              </a:rPr>
              <a:t>swap</a:t>
            </a:r>
            <a:r>
              <a:rPr lang="en-US" sz="2800" dirty="0" smtClean="0">
                <a:solidFill>
                  <a:srgbClr val="FFC000"/>
                </a:solidFill>
              </a:rPr>
              <a:t> </a:t>
            </a:r>
          </a:p>
          <a:p>
            <a:r>
              <a:rPr lang="en-US" sz="2800" dirty="0">
                <a:solidFill>
                  <a:schemeClr val="accent2">
                    <a:lumMod val="60000"/>
                    <a:lumOff val="40000"/>
                  </a:schemeClr>
                </a:solidFill>
              </a:rPr>
              <a:t>E</a:t>
            </a:r>
            <a:r>
              <a:rPr lang="en-US" sz="2800" dirty="0" smtClean="0">
                <a:solidFill>
                  <a:schemeClr val="accent2">
                    <a:lumMod val="60000"/>
                    <a:lumOff val="40000"/>
                  </a:schemeClr>
                </a:solidFill>
              </a:rPr>
              <a:t>mulator</a:t>
            </a:r>
            <a:r>
              <a:rPr lang="en-US" sz="2800" dirty="0">
                <a:solidFill>
                  <a:schemeClr val="accent2">
                    <a:lumMod val="60000"/>
                    <a:lumOff val="40000"/>
                  </a:schemeClr>
                </a:solidFill>
              </a:rPr>
              <a:t>,</a:t>
            </a:r>
            <a:r>
              <a:rPr lang="en-US" sz="2800" dirty="0">
                <a:solidFill>
                  <a:srgbClr val="FFC000"/>
                </a:solidFill>
              </a:rPr>
              <a:t> </a:t>
            </a:r>
            <a:r>
              <a:rPr lang="en-US" sz="2800" dirty="0" err="1">
                <a:solidFill>
                  <a:schemeClr val="accent2">
                    <a:lumMod val="60000"/>
                    <a:lumOff val="40000"/>
                  </a:schemeClr>
                </a:solidFill>
              </a:rPr>
              <a:t>Intellitrace</a:t>
            </a:r>
            <a:r>
              <a:rPr lang="en-US" sz="2800" dirty="0">
                <a:solidFill>
                  <a:srgbClr val="FFC000"/>
                </a:solidFill>
              </a:rPr>
              <a:t> </a:t>
            </a:r>
            <a:r>
              <a:rPr lang="en-US" sz="2800" dirty="0"/>
              <a:t>and enhanced </a:t>
            </a:r>
            <a:r>
              <a:rPr lang="en-US" sz="2800" dirty="0">
                <a:solidFill>
                  <a:schemeClr val="accent2">
                    <a:lumMod val="60000"/>
                    <a:lumOff val="40000"/>
                  </a:schemeClr>
                </a:solidFill>
              </a:rPr>
              <a:t>diagnostics</a:t>
            </a:r>
          </a:p>
          <a:p>
            <a:r>
              <a:rPr lang="en-US" altLang="zh-CN" sz="2800" dirty="0" smtClean="0">
                <a:solidFill>
                  <a:schemeClr val="accent2">
                    <a:lumMod val="60000"/>
                    <a:lumOff val="40000"/>
                  </a:schemeClr>
                </a:solidFill>
              </a:rPr>
              <a:t>Telemetry </a:t>
            </a:r>
            <a:r>
              <a:rPr lang="en-US" altLang="zh-CN" sz="2800" dirty="0" smtClean="0"/>
              <a:t>- native </a:t>
            </a:r>
            <a:r>
              <a:rPr lang="en-US" altLang="zh-CN" sz="2800" dirty="0"/>
              <a:t>and 3</a:t>
            </a:r>
            <a:r>
              <a:rPr lang="en-US" altLang="zh-CN" sz="2800" baseline="30000" dirty="0"/>
              <a:t>rd</a:t>
            </a:r>
            <a:r>
              <a:rPr lang="en-US" altLang="zh-CN" sz="2800" dirty="0"/>
              <a:t> party </a:t>
            </a:r>
            <a:r>
              <a:rPr lang="en-US" altLang="zh-CN" sz="2800" dirty="0" smtClean="0"/>
              <a:t>support</a:t>
            </a:r>
            <a:endParaRPr lang="en-US" altLang="zh-CN" sz="2800" dirty="0">
              <a:solidFill>
                <a:schemeClr val="accent2">
                  <a:lumMod val="60000"/>
                  <a:lumOff val="40000"/>
                </a:schemeClr>
              </a:solidFill>
            </a:endParaRPr>
          </a:p>
          <a:p>
            <a:r>
              <a:rPr lang="en-US" altLang="zh-CN" sz="2800" dirty="0" smtClean="0"/>
              <a:t>Handle transient errors with </a:t>
            </a:r>
            <a:r>
              <a:rPr lang="en-US" altLang="zh-CN" sz="2800" dirty="0" smtClean="0">
                <a:solidFill>
                  <a:schemeClr val="accent2">
                    <a:lumMod val="60000"/>
                    <a:lumOff val="40000"/>
                  </a:schemeClr>
                </a:solidFill>
              </a:rPr>
              <a:t>Application Block</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1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fee586e5-3c92-48eb-9898-42915e590ada"/>
    <ds:schemaRef ds:uri="http://schemas.openxmlformats.org/package/2006/metadata/core-properties"/>
    <ds:schemaRef ds:uri="http://purl.org/dc/elements/1.1/"/>
    <ds:schemaRef ds:uri="http://purl.org/dc/dcmitype/"/>
    <ds:schemaRef ds:uri="http://schemas.microsoft.com/office/infopath/2007/PartnerControls"/>
    <ds:schemaRef ds:uri="http://purl.org/dc/terms/"/>
    <ds:schemaRef ds:uri="http://schemas.microsoft.com/office/2006/documentManagement/typ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3106</TotalTime>
  <Words>3109</Words>
  <Application>Microsoft Macintosh PowerPoint</Application>
  <PresentationFormat>Widescreen</PresentationFormat>
  <Paragraphs>457</Paragraphs>
  <Slides>34</Slides>
  <Notes>28</Notes>
  <HiddenSlides>1</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4" baseType="lpstr">
      <vt:lpstr>Aharoni</vt:lpstr>
      <vt:lpstr>Calibri</vt:lpstr>
      <vt:lpstr>Segoe UI</vt:lpstr>
      <vt:lpstr>Segoe UI Light</vt:lpstr>
      <vt:lpstr>Wingdings</vt:lpstr>
      <vt:lpstr>宋体</vt:lpstr>
      <vt:lpstr>Arial</vt:lpstr>
      <vt:lpstr>1_Azure Event</vt:lpstr>
      <vt:lpstr>2_Azure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Cloud Services</vt:lpstr>
      <vt:lpstr>Cloud Services</vt:lpstr>
      <vt:lpstr>What is a Cloud Service?</vt:lpstr>
      <vt:lpstr>How do roles communicate?</vt:lpstr>
      <vt:lpstr>PowerPoint Presentation</vt:lpstr>
      <vt:lpstr>Web Role</vt:lpstr>
      <vt:lpstr>Worker Role Patterns</vt:lpstr>
      <vt:lpstr>Worker Role Patterns</vt:lpstr>
      <vt:lpstr>Roles and Instances</vt:lpstr>
      <vt:lpstr>PowerPoint Presentation</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Resiliency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Sebastian Pederiva</cp:lastModifiedBy>
  <cp:revision>84</cp:revision>
  <cp:lastPrinted>2015-06-12T17:38:27Z</cp:lastPrinted>
  <dcterms:created xsi:type="dcterms:W3CDTF">2015-04-24T19:16:14Z</dcterms:created>
  <dcterms:modified xsi:type="dcterms:W3CDTF">2016-05-01T23:57:30Z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